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25"/>
  </p:notesMasterIdLst>
  <p:sldIdLst>
    <p:sldId id="256" r:id="rId3"/>
    <p:sldId id="257" r:id="rId4"/>
    <p:sldId id="258" r:id="rId5"/>
    <p:sldId id="259" r:id="rId6"/>
    <p:sldId id="260" r:id="rId7"/>
    <p:sldId id="261" r:id="rId8"/>
    <p:sldId id="262" r:id="rId9"/>
    <p:sldId id="263" r:id="rId10"/>
    <p:sldId id="357" r:id="rId11"/>
    <p:sldId id="295" r:id="rId12"/>
    <p:sldId id="359" r:id="rId13"/>
    <p:sldId id="360" r:id="rId14"/>
    <p:sldId id="361" r:id="rId15"/>
    <p:sldId id="362" r:id="rId16"/>
    <p:sldId id="343" r:id="rId17"/>
    <p:sldId id="344" r:id="rId18"/>
    <p:sldId id="322" r:id="rId19"/>
    <p:sldId id="323" r:id="rId20"/>
    <p:sldId id="324" r:id="rId21"/>
    <p:sldId id="327" r:id="rId22"/>
    <p:sldId id="345" r:id="rId23"/>
    <p:sldId id="36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356B7-F425-43C2-9A48-99BFDF6CF519}" type="datetimeFigureOut">
              <a:rPr lang="en-US" smtClean="0"/>
              <a:t>5/18/2020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EACF3A-C454-4D9F-B0B0-798B245CD3D4}" type="slidenum">
              <a:rPr lang="en-US" smtClean="0"/>
              <a:t>‹#›</a:t>
            </a:fld>
            <a:endParaRPr lang="en-US"/>
          </a:p>
        </p:txBody>
      </p:sp>
    </p:spTree>
    <p:extLst>
      <p:ext uri="{BB962C8B-B14F-4D97-AF65-F5344CB8AC3E}">
        <p14:creationId xmlns:p14="http://schemas.microsoft.com/office/powerpoint/2010/main" val="190123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24" indent="-291163" eaLnBrk="0" hangingPunct="0">
              <a:defRPr>
                <a:solidFill>
                  <a:schemeClr val="tx1"/>
                </a:solidFill>
                <a:latin typeface="Arial" pitchFamily="34" charset="0"/>
              </a:defRPr>
            </a:lvl2pPr>
            <a:lvl3pPr marL="1164653" indent="-232930" eaLnBrk="0" hangingPunct="0">
              <a:defRPr>
                <a:solidFill>
                  <a:schemeClr val="tx1"/>
                </a:solidFill>
                <a:latin typeface="Arial" pitchFamily="34" charset="0"/>
              </a:defRPr>
            </a:lvl3pPr>
            <a:lvl4pPr marL="1630514" indent="-232930" eaLnBrk="0" hangingPunct="0">
              <a:defRPr>
                <a:solidFill>
                  <a:schemeClr val="tx1"/>
                </a:solidFill>
                <a:latin typeface="Arial" pitchFamily="34" charset="0"/>
              </a:defRPr>
            </a:lvl4pPr>
            <a:lvl5pPr marL="2096375" indent="-232930" eaLnBrk="0" hangingPunct="0">
              <a:defRPr>
                <a:solidFill>
                  <a:schemeClr val="tx1"/>
                </a:solidFill>
                <a:latin typeface="Arial" pitchFamily="34" charset="0"/>
              </a:defRPr>
            </a:lvl5pPr>
            <a:lvl6pPr marL="2562236" indent="-232930" eaLnBrk="0" fontAlgn="base" hangingPunct="0">
              <a:spcBef>
                <a:spcPct val="0"/>
              </a:spcBef>
              <a:spcAft>
                <a:spcPct val="0"/>
              </a:spcAft>
              <a:defRPr>
                <a:solidFill>
                  <a:schemeClr val="tx1"/>
                </a:solidFill>
                <a:latin typeface="Arial" pitchFamily="34" charset="0"/>
              </a:defRPr>
            </a:lvl6pPr>
            <a:lvl7pPr marL="3028096" indent="-232930" eaLnBrk="0" fontAlgn="base" hangingPunct="0">
              <a:spcBef>
                <a:spcPct val="0"/>
              </a:spcBef>
              <a:spcAft>
                <a:spcPct val="0"/>
              </a:spcAft>
              <a:defRPr>
                <a:solidFill>
                  <a:schemeClr val="tx1"/>
                </a:solidFill>
                <a:latin typeface="Arial" pitchFamily="34" charset="0"/>
              </a:defRPr>
            </a:lvl7pPr>
            <a:lvl8pPr marL="3493957" indent="-232930" eaLnBrk="0" fontAlgn="base" hangingPunct="0">
              <a:spcBef>
                <a:spcPct val="0"/>
              </a:spcBef>
              <a:spcAft>
                <a:spcPct val="0"/>
              </a:spcAft>
              <a:defRPr>
                <a:solidFill>
                  <a:schemeClr val="tx1"/>
                </a:solidFill>
                <a:latin typeface="Arial" pitchFamily="34" charset="0"/>
              </a:defRPr>
            </a:lvl8pPr>
            <a:lvl9pPr marL="3959819" indent="-232930" eaLnBrk="0" fontAlgn="base" hangingPunct="0">
              <a:spcBef>
                <a:spcPct val="0"/>
              </a:spcBef>
              <a:spcAft>
                <a:spcPct val="0"/>
              </a:spcAft>
              <a:defRPr>
                <a:solidFill>
                  <a:schemeClr val="tx1"/>
                </a:solidFill>
                <a:latin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9BE4199-B4B5-4B02-A5A2-CE5F0484D0DA}" type="slidenum">
              <a:rPr kumimoji="0" lang="en-US" altLang="zh-CN" sz="1200" b="0" i="0" u="none" strike="noStrike" kern="1200" cap="none" spc="0" normalizeH="0" baseline="0" noProof="0">
                <a:ln>
                  <a:noFill/>
                </a:ln>
                <a:solidFill>
                  <a:srgbClr val="000000"/>
                </a:solidFill>
                <a:effectLst/>
                <a:uLnTx/>
                <a:uFillTx/>
                <a:latin typeface="Arial"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zh-CN" sz="1200" b="0" i="0" u="none" strike="noStrike" kern="1200" cap="none" spc="0" normalizeH="0" baseline="0" noProof="0">
              <a:ln>
                <a:noFill/>
              </a:ln>
              <a:solidFill>
                <a:srgbClr val="000000"/>
              </a:solidFill>
              <a:effectLst/>
              <a:uLnTx/>
              <a:uFillTx/>
              <a:latin typeface="Arial" pitchFamily="34" charset="0"/>
              <a:ea typeface="宋体" panose="02010600030101010101" pitchFamily="2" charset="-122"/>
              <a:cs typeface="+mn-cs"/>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zh-CN" altLang="zh-CN"/>
          </a:p>
        </p:txBody>
      </p:sp>
    </p:spTree>
    <p:extLst>
      <p:ext uri="{BB962C8B-B14F-4D97-AF65-F5344CB8AC3E}">
        <p14:creationId xmlns:p14="http://schemas.microsoft.com/office/powerpoint/2010/main" val="2127843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292DCFA-22CA-4A3F-B6B5-1A1C589584C7}" type="datetimeFigureOut">
              <a:rPr lang="en-US" smtClean="0"/>
              <a:t>5/18/2020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AFA1DBB-57CD-471E-B696-8F8436FEB0C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92DCFA-22CA-4A3F-B6B5-1A1C589584C7}"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A1DBB-57CD-471E-B696-8F8436FEB0C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AFA1DBB-57CD-471E-B696-8F8436FEB0C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92DCFA-22CA-4A3F-B6B5-1A1C589584C7}"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15091726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131448496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239944633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239221626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9276035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400032293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78373058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00298525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C292DCFA-22CA-4A3F-B6B5-1A1C589584C7}"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AFA1DBB-57CD-471E-B696-8F8436FEB0C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42292241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72446150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04000" y="185738"/>
            <a:ext cx="2082800" cy="653256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55600" y="185738"/>
            <a:ext cx="6096000" cy="653256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9"/>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6686040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292DCFA-22CA-4A3F-B6B5-1A1C589584C7}" type="datetimeFigureOut">
              <a:rPr lang="en-US" smtClean="0"/>
              <a:t>5/18/2020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AFA1DBB-57CD-471E-B696-8F8436FEB0C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C292DCFA-22CA-4A3F-B6B5-1A1C589584C7}"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A1DBB-57CD-471E-B696-8F8436FEB0C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292DCFA-22CA-4A3F-B6B5-1A1C589584C7}" type="datetimeFigureOut">
              <a:rPr lang="en-US" smtClean="0"/>
              <a:t>5/18/2020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AFA1DBB-57CD-471E-B696-8F8436FEB0C5}"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292DCFA-22CA-4A3F-B6B5-1A1C589584C7}"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AFA1DBB-57CD-471E-B696-8F8436FEB0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292DCFA-22CA-4A3F-B6B5-1A1C589584C7}"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AFA1DBB-57CD-471E-B696-8F8436FEB0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AFA1DBB-57CD-471E-B696-8F8436FEB0C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292DCFA-22CA-4A3F-B6B5-1A1C589584C7}" type="datetimeFigureOut">
              <a:rPr lang="en-US" smtClean="0"/>
              <a:t>5/18/2020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AFA1DBB-57CD-471E-B696-8F8436FEB0C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292DCFA-22CA-4A3F-B6B5-1A1C589584C7}" type="datetimeFigureOut">
              <a:rPr lang="en-US" smtClean="0"/>
              <a:t>5/18/2020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292DCFA-22CA-4A3F-B6B5-1A1C589584C7}" type="datetimeFigureOut">
              <a:rPr lang="en-US" smtClean="0"/>
              <a:t>5/18/2020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AFA1DBB-57CD-471E-B696-8F8436FEB0C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8" descr="mast"/>
          <p:cNvPicPr>
            <a:picLocks noChangeArrowheads="1"/>
          </p:cNvPicPr>
          <p:nvPr userDrawn="1"/>
        </p:nvPicPr>
        <p:blipFill>
          <a:blip r:embed="rId13">
            <a:extLst>
              <a:ext uri="{28A0092B-C50C-407E-A947-70E740481C1C}">
                <a14:useLocalDpi xmlns:a14="http://schemas.microsoft.com/office/drawing/2010/main" val="0"/>
              </a:ext>
            </a:extLst>
          </a:blip>
          <a:srcRect l="1552" b="-209"/>
          <a:stretch>
            <a:fillRect/>
          </a:stretch>
        </p:blipFill>
        <p:spPr bwMode="auto">
          <a:xfrm>
            <a:off x="185738" y="381000"/>
            <a:ext cx="87645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8"/>
          <p:cNvSpPr txBox="1">
            <a:spLocks noChangeArrowheads="1"/>
          </p:cNvSpPr>
          <p:nvPr/>
        </p:nvSpPr>
        <p:spPr bwMode="auto">
          <a:xfrm>
            <a:off x="7391400" y="60198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defRPr/>
            </a:pPr>
            <a:endParaRPr lang="zh-CN" altLang="zh-CN">
              <a:ea typeface="宋体" pitchFamily="2" charset="-122"/>
            </a:endParaRPr>
          </a:p>
        </p:txBody>
      </p:sp>
      <p:sp>
        <p:nvSpPr>
          <p:cNvPr id="1028" name="Rectangle 13"/>
          <p:cNvSpPr>
            <a:spLocks noGrp="1" noChangeArrowheads="1"/>
          </p:cNvSpPr>
          <p:nvPr>
            <p:ph type="body" idx="1"/>
          </p:nvPr>
        </p:nvSpPr>
        <p:spPr bwMode="auto">
          <a:xfrm>
            <a:off x="457200" y="1462088"/>
            <a:ext cx="8229600"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p:txBody>
      </p:sp>
      <p:sp>
        <p:nvSpPr>
          <p:cNvPr id="4110" name="Rectangle 1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a:defRPr/>
            </a:pPr>
            <a:endParaRPr lang="en-US" altLang="zh-CN"/>
          </a:p>
        </p:txBody>
      </p:sp>
      <p:sp>
        <p:nvSpPr>
          <p:cNvPr id="4111" name="Rectangle 1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a:defRPr/>
            </a:pPr>
            <a:endParaRPr lang="en-US" altLang="zh-CN"/>
          </a:p>
        </p:txBody>
      </p:sp>
      <p:sp>
        <p:nvSpPr>
          <p:cNvPr id="1031" name="Text Box 18"/>
          <p:cNvSpPr txBox="1">
            <a:spLocks noChangeArrowheads="1"/>
          </p:cNvSpPr>
          <p:nvPr/>
        </p:nvSpPr>
        <p:spPr bwMode="auto">
          <a:xfrm>
            <a:off x="8496300" y="6388100"/>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defRPr/>
            </a:pPr>
            <a:fld id="{574EF23B-C3CE-45FD-9743-9237EF470C8F}" type="slidenum">
              <a:rPr lang="en-US" altLang="zh-CN" smtClean="0">
                <a:ea typeface="宋体" pitchFamily="2" charset="-122"/>
              </a:rPr>
              <a:pPr eaLnBrk="1" hangingPunct="1">
                <a:spcBef>
                  <a:spcPct val="50000"/>
                </a:spcBef>
                <a:defRPr/>
              </a:pPr>
              <a:t>‹#›</a:t>
            </a:fld>
            <a:endParaRPr lang="en-US" altLang="zh-CN">
              <a:ea typeface="宋体" pitchFamily="2" charset="-122"/>
            </a:endParaRPr>
          </a:p>
        </p:txBody>
      </p:sp>
      <p:sp>
        <p:nvSpPr>
          <p:cNvPr id="4115" name="Rectangle 1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ea typeface="宋体" pitchFamily="2" charset="-122"/>
              </a:defRPr>
            </a:lvl1pPr>
          </a:lstStyle>
          <a:p>
            <a:pPr>
              <a:defRPr/>
            </a:pPr>
            <a:endParaRPr lang="zh-CN" altLang="zh-CN"/>
          </a:p>
        </p:txBody>
      </p:sp>
      <p:sp>
        <p:nvSpPr>
          <p:cNvPr id="1033" name="Rectangle 12"/>
          <p:cNvSpPr>
            <a:spLocks noGrp="1" noChangeArrowheads="1"/>
          </p:cNvSpPr>
          <p:nvPr>
            <p:ph type="title"/>
          </p:nvPr>
        </p:nvSpPr>
        <p:spPr bwMode="auto">
          <a:xfrm>
            <a:off x="355600" y="1857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Tree>
    <p:extLst>
      <p:ext uri="{BB962C8B-B14F-4D97-AF65-F5344CB8AC3E}">
        <p14:creationId xmlns:p14="http://schemas.microsoft.com/office/powerpoint/2010/main" val="7822553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xStyles>
    <p:titleStyle>
      <a:lvl1pPr algn="l" rtl="0" eaLnBrk="0" fontAlgn="base" hangingPunct="0">
        <a:spcBef>
          <a:spcPct val="0"/>
        </a:spcBef>
        <a:spcAft>
          <a:spcPct val="0"/>
        </a:spcAft>
        <a:defRPr sz="4000">
          <a:solidFill>
            <a:srgbClr val="0451A4"/>
          </a:solidFill>
          <a:latin typeface="+mj-lt"/>
          <a:ea typeface="+mj-ea"/>
          <a:cs typeface="+mj-cs"/>
        </a:defRPr>
      </a:lvl1pPr>
      <a:lvl2pPr algn="l" rtl="0" eaLnBrk="0" fontAlgn="base" hangingPunct="0">
        <a:spcBef>
          <a:spcPct val="0"/>
        </a:spcBef>
        <a:spcAft>
          <a:spcPct val="0"/>
        </a:spcAft>
        <a:defRPr sz="4000">
          <a:solidFill>
            <a:srgbClr val="0451A4"/>
          </a:solidFill>
          <a:latin typeface="Arial" pitchFamily="34" charset="0"/>
        </a:defRPr>
      </a:lvl2pPr>
      <a:lvl3pPr algn="l" rtl="0" eaLnBrk="0" fontAlgn="base" hangingPunct="0">
        <a:spcBef>
          <a:spcPct val="0"/>
        </a:spcBef>
        <a:spcAft>
          <a:spcPct val="0"/>
        </a:spcAft>
        <a:defRPr sz="4000">
          <a:solidFill>
            <a:srgbClr val="0451A4"/>
          </a:solidFill>
          <a:latin typeface="Arial" pitchFamily="34" charset="0"/>
        </a:defRPr>
      </a:lvl3pPr>
      <a:lvl4pPr algn="l" rtl="0" eaLnBrk="0" fontAlgn="base" hangingPunct="0">
        <a:spcBef>
          <a:spcPct val="0"/>
        </a:spcBef>
        <a:spcAft>
          <a:spcPct val="0"/>
        </a:spcAft>
        <a:defRPr sz="4000">
          <a:solidFill>
            <a:srgbClr val="0451A4"/>
          </a:solidFill>
          <a:latin typeface="Arial" pitchFamily="34" charset="0"/>
        </a:defRPr>
      </a:lvl4pPr>
      <a:lvl5pPr algn="l" rtl="0" eaLnBrk="0" fontAlgn="base" hangingPunct="0">
        <a:spcBef>
          <a:spcPct val="0"/>
        </a:spcBef>
        <a:spcAft>
          <a:spcPct val="0"/>
        </a:spcAft>
        <a:defRPr sz="4000">
          <a:solidFill>
            <a:srgbClr val="0451A4"/>
          </a:solidFill>
          <a:latin typeface="Arial" pitchFamily="34" charset="0"/>
        </a:defRPr>
      </a:lvl5pPr>
      <a:lvl6pPr marL="457200" algn="l" rtl="0" fontAlgn="base">
        <a:spcBef>
          <a:spcPct val="0"/>
        </a:spcBef>
        <a:spcAft>
          <a:spcPct val="0"/>
        </a:spcAft>
        <a:defRPr sz="4000">
          <a:solidFill>
            <a:srgbClr val="0451A4"/>
          </a:solidFill>
          <a:latin typeface="Arial" pitchFamily="34" charset="0"/>
        </a:defRPr>
      </a:lvl6pPr>
      <a:lvl7pPr marL="914400" algn="l" rtl="0" fontAlgn="base">
        <a:spcBef>
          <a:spcPct val="0"/>
        </a:spcBef>
        <a:spcAft>
          <a:spcPct val="0"/>
        </a:spcAft>
        <a:defRPr sz="4000">
          <a:solidFill>
            <a:srgbClr val="0451A4"/>
          </a:solidFill>
          <a:latin typeface="Arial" pitchFamily="34" charset="0"/>
        </a:defRPr>
      </a:lvl7pPr>
      <a:lvl8pPr marL="1371600" algn="l" rtl="0" fontAlgn="base">
        <a:spcBef>
          <a:spcPct val="0"/>
        </a:spcBef>
        <a:spcAft>
          <a:spcPct val="0"/>
        </a:spcAft>
        <a:defRPr sz="4000">
          <a:solidFill>
            <a:srgbClr val="0451A4"/>
          </a:solidFill>
          <a:latin typeface="Arial" pitchFamily="34" charset="0"/>
        </a:defRPr>
      </a:lvl8pPr>
      <a:lvl9pPr marL="1828800" algn="l" rtl="0" fontAlgn="base">
        <a:spcBef>
          <a:spcPct val="0"/>
        </a:spcBef>
        <a:spcAft>
          <a:spcPct val="0"/>
        </a:spcAft>
        <a:defRPr sz="4000">
          <a:solidFill>
            <a:srgbClr val="0451A4"/>
          </a:solidFill>
          <a:latin typeface="Arial" pitchFamily="34"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0.png"/><Relationship Id="rId1" Type="http://schemas.openxmlformats.org/officeDocument/2006/relationships/slideLayout" Target="../slideLayouts/slideLayout18.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a:t>Section 3.3</a:t>
            </a:r>
            <a:br>
              <a:rPr lang="en-US" dirty="0"/>
            </a:br>
            <a:r>
              <a:rPr lang="en-US" dirty="0"/>
              <a:t>Line Graphs</a:t>
            </a:r>
          </a:p>
        </p:txBody>
      </p:sp>
    </p:spTree>
    <p:extLst>
      <p:ext uri="{BB962C8B-B14F-4D97-AF65-F5344CB8AC3E}">
        <p14:creationId xmlns:p14="http://schemas.microsoft.com/office/powerpoint/2010/main" val="211442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81000"/>
            <a:ext cx="8229600" cy="804863"/>
          </a:xfrm>
          <a:noFill/>
        </p:spPr>
        <p:txBody>
          <a:bodyPr/>
          <a:lstStyle/>
          <a:p>
            <a:pPr eaLnBrk="1" hangingPunct="1"/>
            <a:r>
              <a:rPr lang="en-US" altLang="zh-CN" dirty="0">
                <a:solidFill>
                  <a:srgbClr val="002060"/>
                </a:solidFill>
                <a:ea typeface="宋体" pitchFamily="2" charset="-122"/>
              </a:rPr>
              <a:t>Bar Graphs and Circle Graphs</a:t>
            </a:r>
          </a:p>
        </p:txBody>
      </p:sp>
      <p:sp>
        <p:nvSpPr>
          <p:cNvPr id="5123" name="Rectangle 3"/>
          <p:cNvSpPr>
            <a:spLocks noGrp="1" noChangeArrowheads="1"/>
          </p:cNvSpPr>
          <p:nvPr>
            <p:ph type="body" idx="1"/>
          </p:nvPr>
        </p:nvSpPr>
        <p:spPr>
          <a:xfrm>
            <a:off x="152400" y="1219200"/>
            <a:ext cx="8991600" cy="5256213"/>
          </a:xfrm>
          <a:noFill/>
        </p:spPr>
        <p:txBody>
          <a:bodyPr/>
          <a:lstStyle/>
          <a:p>
            <a:pPr marL="0" indent="0" eaLnBrk="1" hangingPunct="1">
              <a:tabLst>
                <a:tab pos="457200" algn="l"/>
                <a:tab pos="1371600" algn="l"/>
                <a:tab pos="1547813" algn="l"/>
              </a:tabLst>
            </a:pPr>
            <a:r>
              <a:rPr lang="en-US" altLang="zh-CN" sz="2800" dirty="0">
                <a:latin typeface="Times New Roman" pitchFamily="18" charset="0"/>
                <a:ea typeface="宋体" pitchFamily="2" charset="-122"/>
                <a:cs typeface="Times New Roman" pitchFamily="18" charset="0"/>
              </a:rPr>
              <a:t>Histograms provide a useful visual display of the distribution of data. However, the data must be quantitative. </a:t>
            </a:r>
          </a:p>
          <a:p>
            <a:pPr marL="0" indent="0" eaLnBrk="1" hangingPunct="1">
              <a:tabLst>
                <a:tab pos="457200" algn="l"/>
                <a:tab pos="1371600" algn="l"/>
                <a:tab pos="1547813" algn="l"/>
              </a:tabLst>
            </a:pPr>
            <a:endParaRPr lang="en-US" altLang="zh-CN" sz="2800" dirty="0">
              <a:latin typeface="Times New Roman" pitchFamily="18" charset="0"/>
              <a:ea typeface="宋体" pitchFamily="2" charset="-122"/>
              <a:cs typeface="Times New Roman" pitchFamily="18" charset="0"/>
            </a:endParaRPr>
          </a:p>
          <a:p>
            <a:pPr marL="0" indent="0" eaLnBrk="1" hangingPunct="1">
              <a:tabLst>
                <a:tab pos="457200" algn="l"/>
                <a:tab pos="1371600" algn="l"/>
                <a:tab pos="1547813" algn="l"/>
              </a:tabLst>
            </a:pPr>
            <a:r>
              <a:rPr lang="en-US" altLang="zh-CN" sz="2800" dirty="0">
                <a:latin typeface="Times New Roman" pitchFamily="18" charset="0"/>
                <a:ea typeface="宋体" pitchFamily="2" charset="-122"/>
                <a:cs typeface="Times New Roman" pitchFamily="18" charset="0"/>
              </a:rPr>
              <a:t>In this section, we examine other types of graphs, some of which are suitable for qualitative data as well. </a:t>
            </a:r>
          </a:p>
          <a:p>
            <a:pPr marL="0" indent="0" eaLnBrk="1" hangingPunct="1">
              <a:tabLst>
                <a:tab pos="457200" algn="l"/>
                <a:tab pos="1371600" algn="l"/>
                <a:tab pos="1547813" algn="l"/>
              </a:tabLst>
            </a:pPr>
            <a:endParaRPr lang="en-US" altLang="zh-CN" sz="1800" dirty="0">
              <a:latin typeface="Times New Roman" pitchFamily="18" charset="0"/>
              <a:ea typeface="宋体" pitchFamily="2" charset="-122"/>
              <a:cs typeface="Times New Roman" pitchFamily="18" charset="0"/>
            </a:endParaRPr>
          </a:p>
          <a:p>
            <a:pPr marL="0" indent="0" eaLnBrk="1" hangingPunct="1">
              <a:tabLst>
                <a:tab pos="457200" algn="l"/>
                <a:tab pos="1371600" algn="l"/>
                <a:tab pos="1547813" algn="l"/>
              </a:tabLst>
            </a:pPr>
            <a:r>
              <a:rPr lang="en-US" altLang="zh-CN" sz="2800" dirty="0">
                <a:latin typeface="Times New Roman" pitchFamily="18" charset="0"/>
                <a:ea typeface="宋体" pitchFamily="2" charset="-122"/>
                <a:cs typeface="Times New Roman" pitchFamily="18" charset="0"/>
              </a:rPr>
              <a:t>Let’s start with </a:t>
            </a:r>
            <a:r>
              <a:rPr lang="en-US" altLang="zh-CN" sz="2800" i="1" dirty="0">
                <a:latin typeface="Times New Roman" pitchFamily="18" charset="0"/>
                <a:ea typeface="宋体" pitchFamily="2" charset="-122"/>
                <a:cs typeface="Times New Roman" pitchFamily="18" charset="0"/>
              </a:rPr>
              <a:t>bar graphs</a:t>
            </a:r>
            <a:r>
              <a:rPr lang="en-US" altLang="zh-CN" sz="2800" dirty="0">
                <a:latin typeface="Times New Roman" pitchFamily="18" charset="0"/>
                <a:ea typeface="宋体" pitchFamily="2" charset="-122"/>
                <a:cs typeface="Times New Roman" pitchFamily="18" charset="0"/>
              </a:rPr>
              <a:t>. </a:t>
            </a:r>
            <a:r>
              <a:rPr lang="en-US" altLang="zh-CN" sz="2800" dirty="0">
                <a:solidFill>
                  <a:srgbClr val="002060"/>
                </a:solidFill>
                <a:latin typeface="Times New Roman" pitchFamily="18" charset="0"/>
                <a:ea typeface="宋体" pitchFamily="2" charset="-122"/>
                <a:cs typeface="Times New Roman" pitchFamily="18" charset="0"/>
              </a:rPr>
              <a:t>Bar graphs can be used to display quantitative or qualitative data.</a:t>
            </a:r>
          </a:p>
        </p:txBody>
      </p:sp>
    </p:spTree>
    <p:extLst>
      <p:ext uri="{BB962C8B-B14F-4D97-AF65-F5344CB8AC3E}">
        <p14:creationId xmlns:p14="http://schemas.microsoft.com/office/powerpoint/2010/main" val="31371941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4" end="4"/>
                                            </p:txEl>
                                          </p:spTgt>
                                        </p:tgtEl>
                                        <p:attrNameLst>
                                          <p:attrName>style.visibility</p:attrName>
                                        </p:attrNameLst>
                                      </p:cBhvr>
                                      <p:to>
                                        <p:strVal val="visible"/>
                                      </p:to>
                                    </p:set>
                                    <p:animEffect transition="in" filter="fade">
                                      <p:cBhvr>
                                        <p:cTn id="12"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6081" y="699622"/>
            <a:ext cx="8229600" cy="804862"/>
          </a:xfrm>
          <a:noFill/>
        </p:spPr>
        <p:txBody>
          <a:bodyPr/>
          <a:lstStyle/>
          <a:p>
            <a:pPr eaLnBrk="1" hangingPunct="1"/>
            <a:r>
              <a:rPr lang="en-US" altLang="zh-CN" dirty="0">
                <a:solidFill>
                  <a:srgbClr val="002060"/>
                </a:solidFill>
                <a:ea typeface="宋体" pitchFamily="2" charset="-122"/>
              </a:rPr>
              <a:t>Bar Graphs and Circle Graphs</a:t>
            </a:r>
            <a:br>
              <a:rPr lang="en-US" altLang="zh-CN" dirty="0">
                <a:solidFill>
                  <a:srgbClr val="002060"/>
                </a:solidFill>
                <a:ea typeface="宋体" pitchFamily="2" charset="-122"/>
              </a:rPr>
            </a:br>
            <a:endParaRPr lang="en-US" altLang="zh-CN" dirty="0">
              <a:solidFill>
                <a:srgbClr val="002060"/>
              </a:solidFill>
              <a:ea typeface="宋体" pitchFamily="2" charset="-122"/>
            </a:endParaRPr>
          </a:p>
        </p:txBody>
      </p:sp>
      <p:pic>
        <p:nvPicPr>
          <p:cNvPr id="6147" name="Picture 5" descr="Picture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2413"/>
            <a:ext cx="8564563" cy="3097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14906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pPr eaLnBrk="1" hangingPunct="1"/>
            <a:r>
              <a:rPr lang="en-US" altLang="zh-CN" dirty="0">
                <a:solidFill>
                  <a:srgbClr val="002060"/>
                </a:solidFill>
                <a:ea typeface="宋体" pitchFamily="2" charset="-122"/>
              </a:rPr>
              <a:t>Example 1 – </a:t>
            </a:r>
            <a:r>
              <a:rPr lang="en-US" altLang="zh-CN" i="1" dirty="0">
                <a:solidFill>
                  <a:srgbClr val="002060"/>
                </a:solidFill>
                <a:ea typeface="宋体" pitchFamily="2" charset="-122"/>
              </a:rPr>
              <a:t>Bar Graph</a:t>
            </a:r>
          </a:p>
        </p:txBody>
      </p:sp>
      <p:sp>
        <p:nvSpPr>
          <p:cNvPr id="131075" name="Rectangle 3"/>
          <p:cNvSpPr>
            <a:spLocks noGrp="1" noChangeArrowheads="1"/>
          </p:cNvSpPr>
          <p:nvPr>
            <p:ph type="body" idx="1"/>
          </p:nvPr>
        </p:nvSpPr>
        <p:spPr>
          <a:xfrm>
            <a:off x="244006" y="1066800"/>
            <a:ext cx="8899994" cy="1186728"/>
          </a:xfrm>
        </p:spPr>
        <p:txBody>
          <a:bodyPr/>
          <a:lstStyle/>
          <a:p>
            <a:pPr marL="0" indent="0" eaLnBrk="1" hangingPunct="1">
              <a:spcBef>
                <a:spcPts val="0"/>
              </a:spcBef>
              <a:tabLst>
                <a:tab pos="457200" algn="l"/>
                <a:tab pos="1371600" algn="l"/>
                <a:tab pos="1547813" algn="l"/>
              </a:tabLst>
              <a:defRPr/>
            </a:pPr>
            <a:r>
              <a:rPr lang="en-US" altLang="zh-CN" sz="2600" dirty="0">
                <a:solidFill>
                  <a:schemeClr val="accent2">
                    <a:lumMod val="75000"/>
                  </a:schemeClr>
                </a:solidFill>
                <a:latin typeface="Times New Roman" pitchFamily="18" charset="0"/>
                <a:ea typeface="宋体" pitchFamily="2" charset="-122"/>
                <a:cs typeface="Times New Roman" pitchFamily="18" charset="0"/>
              </a:rPr>
              <a:t>Figure 2-11 shows two bar graphs depicting the life expectancies for men and women born in the designated year. </a:t>
            </a:r>
          </a:p>
        </p:txBody>
      </p:sp>
      <p:sp>
        <p:nvSpPr>
          <p:cNvPr id="7172" name="Text Box 8"/>
          <p:cNvSpPr txBox="1">
            <a:spLocks noChangeArrowheads="1"/>
          </p:cNvSpPr>
          <p:nvPr/>
        </p:nvSpPr>
        <p:spPr bwMode="auto">
          <a:xfrm>
            <a:off x="7117137" y="5507925"/>
            <a:ext cx="1436687"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Arial" pitchFamily="34" charset="0"/>
                <a:ea typeface="宋体" pitchFamily="2" charset="-122"/>
                <a:cs typeface="+mn-cs"/>
              </a:rPr>
              <a:t>Life Expectancy</a:t>
            </a:r>
          </a:p>
        </p:txBody>
      </p:sp>
      <p:sp>
        <p:nvSpPr>
          <p:cNvPr id="7173" name="Text Box 9"/>
          <p:cNvSpPr txBox="1">
            <a:spLocks noChangeArrowheads="1"/>
          </p:cNvSpPr>
          <p:nvPr/>
        </p:nvSpPr>
        <p:spPr bwMode="auto">
          <a:xfrm>
            <a:off x="7258424" y="5912737"/>
            <a:ext cx="1155700" cy="274638"/>
          </a:xfrm>
          <a:prstGeom prst="rect">
            <a:avLst/>
          </a:prstGeom>
          <a:noFill/>
          <a:ln>
            <a:noFill/>
          </a:ln>
          <a:effectLst/>
          <a:extLst>
            <a:ext uri="{909E8E84-426E-40dd-AFC4-6F175D3DCCD1}">
              <a14:hiddenFill xmlns="" xmlns:a14="http://schemas.microsoft.com/office/drawing/2010/main">
                <a:solidFill>
                  <a:srgbClr val="402886"/>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spc="0" normalizeH="0" baseline="0" noProof="0" dirty="0">
                <a:ln>
                  <a:noFill/>
                </a:ln>
                <a:solidFill>
                  <a:srgbClr val="000000"/>
                </a:solidFill>
                <a:effectLst/>
                <a:uLnTx/>
                <a:uFillTx/>
                <a:latin typeface="Arial" pitchFamily="34" charset="0"/>
                <a:ea typeface="宋体" pitchFamily="2" charset="-122"/>
                <a:cs typeface="+mn-cs"/>
              </a:rPr>
              <a:t>Figure 2-11</a:t>
            </a:r>
          </a:p>
        </p:txBody>
      </p:sp>
      <p:sp>
        <p:nvSpPr>
          <p:cNvPr id="7174" name="矩形 1"/>
          <p:cNvSpPr>
            <a:spLocks noChangeArrowheads="1"/>
          </p:cNvSpPr>
          <p:nvPr/>
        </p:nvSpPr>
        <p:spPr bwMode="auto">
          <a:xfrm>
            <a:off x="249026" y="1981200"/>
            <a:ext cx="8422994" cy="22775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 pos="1371600" algn="l"/>
                <a:tab pos="1547813" algn="l"/>
              </a:tabLst>
              <a:defRPr/>
            </a:pPr>
            <a:r>
              <a:rPr kumimoji="0" lang="en-US" altLang="zh-CN" sz="26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The graphs are called </a:t>
            </a:r>
            <a:r>
              <a:rPr kumimoji="0" lang="en-US" altLang="zh-CN" sz="2600" b="0" i="1"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clustered bar graphs </a:t>
            </a:r>
            <a:r>
              <a:rPr kumimoji="0" lang="en-US" altLang="zh-CN" sz="26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because there are two bars for each year of birth. </a:t>
            </a:r>
          </a:p>
          <a:p>
            <a:pPr marL="0" marR="0" lvl="0" indent="0" algn="just" defTabSz="914400" rtl="0" eaLnBrk="1" fontAlgn="base" latinLnBrk="0" hangingPunct="1">
              <a:lnSpc>
                <a:spcPct val="100000"/>
              </a:lnSpc>
              <a:spcBef>
                <a:spcPct val="0"/>
              </a:spcBef>
              <a:spcAft>
                <a:spcPct val="0"/>
              </a:spcAft>
              <a:buClrTx/>
              <a:buSzTx/>
              <a:buFontTx/>
              <a:buNone/>
              <a:tabLst>
                <a:tab pos="457200" algn="l"/>
                <a:tab pos="1371600" algn="l"/>
                <a:tab pos="1547813" algn="l"/>
              </a:tabLst>
              <a:defRPr/>
            </a:pPr>
            <a:endParaRPr kumimoji="0" lang="en-US" altLang="zh-CN" sz="8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457200" algn="l"/>
                <a:tab pos="1371600" algn="l"/>
                <a:tab pos="1547813" algn="l"/>
              </a:tabLst>
              <a:defRPr/>
            </a:pPr>
            <a:r>
              <a:rPr kumimoji="0" lang="en-US" altLang="zh-CN" sz="26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One bar represents the life expectancy for men, and the other represents the life expectancy for women. The height of each bar represents the life expectancy (in years).</a:t>
            </a:r>
          </a:p>
        </p:txBody>
      </p:sp>
      <p:pic>
        <p:nvPicPr>
          <p:cNvPr id="717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338791"/>
            <a:ext cx="2971800" cy="2519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17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0666" y="4303130"/>
            <a:ext cx="3072133" cy="24227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48464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4">
                                            <p:txEl>
                                              <p:pRg st="0" end="0"/>
                                            </p:txEl>
                                          </p:spTgt>
                                        </p:tgtEl>
                                        <p:attrNameLst>
                                          <p:attrName>style.visibility</p:attrName>
                                        </p:attrNameLst>
                                      </p:cBhvr>
                                      <p:to>
                                        <p:strVal val="visible"/>
                                      </p:to>
                                    </p:set>
                                    <p:animEffect transition="in" filter="fade">
                                      <p:cBhvr>
                                        <p:cTn id="7" dur="500"/>
                                        <p:tgtEl>
                                          <p:spTgt spid="71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4">
                                            <p:txEl>
                                              <p:pRg st="2" end="2"/>
                                            </p:txEl>
                                          </p:spTgt>
                                        </p:tgtEl>
                                        <p:attrNameLst>
                                          <p:attrName>style.visibility</p:attrName>
                                        </p:attrNameLst>
                                      </p:cBhvr>
                                      <p:to>
                                        <p:strVal val="visible"/>
                                      </p:to>
                                    </p:set>
                                    <p:animEffect transition="in" filter="fade">
                                      <p:cBhvr>
                                        <p:cTn id="12" dur="500"/>
                                        <p:tgtEl>
                                          <p:spTgt spid="71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381000"/>
            <a:ext cx="8229600" cy="804863"/>
          </a:xfrm>
          <a:noFill/>
        </p:spPr>
        <p:txBody>
          <a:bodyPr/>
          <a:lstStyle/>
          <a:p>
            <a:pPr eaLnBrk="1" hangingPunct="1"/>
            <a:r>
              <a:rPr lang="en-US" altLang="zh-CN" dirty="0">
                <a:solidFill>
                  <a:srgbClr val="002060"/>
                </a:solidFill>
                <a:ea typeface="宋体" pitchFamily="2" charset="-122"/>
              </a:rPr>
              <a:t>Bar Graphs</a:t>
            </a:r>
          </a:p>
        </p:txBody>
      </p:sp>
      <p:sp>
        <p:nvSpPr>
          <p:cNvPr id="8195" name="Rectangle 3"/>
          <p:cNvSpPr>
            <a:spLocks noGrp="1" noChangeArrowheads="1"/>
          </p:cNvSpPr>
          <p:nvPr>
            <p:ph type="body" idx="1"/>
          </p:nvPr>
        </p:nvSpPr>
        <p:spPr>
          <a:xfrm>
            <a:off x="283029" y="1143000"/>
            <a:ext cx="8839200" cy="3750197"/>
          </a:xfrm>
          <a:noFill/>
        </p:spPr>
        <p:txBody>
          <a:bodyPr/>
          <a:lstStyle/>
          <a:p>
            <a:pPr marL="0" indent="0" algn="just" eaLnBrk="1" hangingPunct="1">
              <a:tabLst>
                <a:tab pos="0" algn="l"/>
                <a:tab pos="1371600" algn="l"/>
                <a:tab pos="1547813" algn="l"/>
              </a:tabLst>
            </a:pPr>
            <a:r>
              <a:rPr lang="en-US" altLang="zh-CN" dirty="0">
                <a:latin typeface="Times New Roman" pitchFamily="18" charset="0"/>
                <a:ea typeface="宋体" pitchFamily="2" charset="-122"/>
                <a:cs typeface="Times New Roman" pitchFamily="18" charset="0"/>
              </a:rPr>
              <a:t>An important feature illustrated in Figure 2-11(b) is that of a </a:t>
            </a:r>
            <a:r>
              <a:rPr lang="en-US" altLang="zh-CN" i="1" dirty="0">
                <a:latin typeface="Times New Roman" pitchFamily="18" charset="0"/>
                <a:ea typeface="宋体" pitchFamily="2" charset="-122"/>
                <a:cs typeface="Times New Roman" pitchFamily="18" charset="0"/>
              </a:rPr>
              <a:t>changing scale</a:t>
            </a:r>
            <a:r>
              <a:rPr lang="en-US" altLang="zh-CN" dirty="0">
                <a:latin typeface="Times New Roman" pitchFamily="18" charset="0"/>
                <a:ea typeface="宋体" pitchFamily="2" charset="-122"/>
                <a:cs typeface="Times New Roman" pitchFamily="18" charset="0"/>
              </a:rPr>
              <a:t>.</a:t>
            </a:r>
            <a:r>
              <a:rPr lang="en-US" altLang="zh-CN" i="1" dirty="0">
                <a:latin typeface="Times New Roman" pitchFamily="18" charset="0"/>
                <a:ea typeface="宋体" pitchFamily="2" charset="-122"/>
                <a:cs typeface="Times New Roman" pitchFamily="18" charset="0"/>
              </a:rPr>
              <a:t> </a:t>
            </a:r>
            <a:r>
              <a:rPr lang="en-US" altLang="zh-CN" dirty="0">
                <a:latin typeface="Times New Roman" pitchFamily="18" charset="0"/>
                <a:ea typeface="宋体" pitchFamily="2" charset="-122"/>
                <a:cs typeface="Times New Roman" pitchFamily="18" charset="0"/>
              </a:rPr>
              <a:t>Notice that the scale between 0 and 65 is compressed.</a:t>
            </a:r>
          </a:p>
          <a:p>
            <a:pPr marL="0" indent="0" algn="just" eaLnBrk="1" hangingPunct="1">
              <a:tabLst>
                <a:tab pos="0" algn="l"/>
                <a:tab pos="1371600" algn="l"/>
                <a:tab pos="1547813" algn="l"/>
              </a:tabLst>
            </a:pPr>
            <a:endParaRPr lang="en-US" altLang="zh-CN" sz="800" dirty="0">
              <a:latin typeface="Times New Roman" pitchFamily="18" charset="0"/>
              <a:ea typeface="宋体" pitchFamily="2" charset="-122"/>
              <a:cs typeface="Times New Roman" pitchFamily="18" charset="0"/>
            </a:endParaRPr>
          </a:p>
          <a:p>
            <a:pPr marL="0" indent="0" algn="just" eaLnBrk="1" hangingPunct="1">
              <a:tabLst>
                <a:tab pos="0" algn="l"/>
                <a:tab pos="1371600" algn="l"/>
                <a:tab pos="1547813" algn="l"/>
              </a:tabLst>
            </a:pPr>
            <a:endParaRPr lang="en-US" altLang="zh-CN" sz="100" dirty="0">
              <a:latin typeface="Times New Roman" pitchFamily="18" charset="0"/>
              <a:ea typeface="宋体" pitchFamily="2" charset="-122"/>
              <a:cs typeface="Times New Roman" pitchFamily="18" charset="0"/>
            </a:endParaRPr>
          </a:p>
        </p:txBody>
      </p:sp>
      <p:pic>
        <p:nvPicPr>
          <p:cNvPr id="5"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5149" y="4432919"/>
            <a:ext cx="3009609" cy="2373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矩形 1"/>
          <p:cNvSpPr/>
          <p:nvPr/>
        </p:nvSpPr>
        <p:spPr>
          <a:xfrm>
            <a:off x="587552" y="6113144"/>
            <a:ext cx="975460"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Arial" pitchFamily="34" charset="0"/>
                <a:ea typeface="宋体" pitchFamily="2" charset="-122"/>
                <a:cs typeface="+mn-cs"/>
              </a:rPr>
              <a:t>2-11(a) </a:t>
            </a:r>
            <a:endParaRPr kumimoji="0" lang="zh-CN" altLang="en-US" sz="18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3" name="椭圆 2"/>
          <p:cNvSpPr/>
          <p:nvPr/>
        </p:nvSpPr>
        <p:spPr>
          <a:xfrm>
            <a:off x="5422230" y="6192202"/>
            <a:ext cx="46923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0000"/>
              </a:solidFill>
              <a:effectLst/>
              <a:uLnTx/>
              <a:uFillTx/>
              <a:latin typeface="Arial"/>
              <a:ea typeface="+mn-ea"/>
              <a:cs typeface="+mn-cs"/>
            </a:endParaRPr>
          </a:p>
        </p:txBody>
      </p:sp>
      <p:pic>
        <p:nvPicPr>
          <p:cNvPr id="7" name="Picture 5" descr="Picture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341" y="1905000"/>
            <a:ext cx="7253760" cy="1371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3276600"/>
            <a:ext cx="8621486" cy="1200329"/>
          </a:xfrm>
          <a:prstGeom prst="rect">
            <a:avLst/>
          </a:prstGeom>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0" algn="l"/>
                <a:tab pos="1371600" algn="l"/>
                <a:tab pos="1547813" algn="l"/>
              </a:tabLst>
              <a:defRPr/>
            </a:pPr>
            <a: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The changing scale amplifies the apparent difference between life spans for men and women, as well as the increase in life spans from those born in 1980 to the projected span of those born in 2010.</a:t>
            </a:r>
          </a:p>
        </p:txBody>
      </p:sp>
      <p:pic>
        <p:nvPicPr>
          <p:cNvPr id="9"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3897" y="4432919"/>
            <a:ext cx="2883323" cy="24442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 name="矩形 1"/>
          <p:cNvSpPr/>
          <p:nvPr/>
        </p:nvSpPr>
        <p:spPr>
          <a:xfrm>
            <a:off x="4434740" y="6044716"/>
            <a:ext cx="975460"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Arial" pitchFamily="34" charset="0"/>
                <a:ea typeface="宋体" pitchFamily="2" charset="-122"/>
                <a:cs typeface="+mn-cs"/>
              </a:rPr>
              <a:t>2-11(b) </a:t>
            </a:r>
            <a:endParaRPr kumimoji="0" lang="zh-CN" altLang="en-US" sz="18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14851893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46088" y="152400"/>
            <a:ext cx="8229600" cy="1143000"/>
          </a:xfrm>
          <a:noFill/>
        </p:spPr>
        <p:txBody>
          <a:bodyPr/>
          <a:lstStyle/>
          <a:p>
            <a:pPr eaLnBrk="1" hangingPunct="1"/>
            <a:r>
              <a:rPr lang="en-US" altLang="zh-CN" dirty="0">
                <a:solidFill>
                  <a:srgbClr val="002060"/>
                </a:solidFill>
                <a:ea typeface="宋体" pitchFamily="2" charset="-122"/>
              </a:rPr>
              <a:t>Bar Graphs and Pareto Charts</a:t>
            </a:r>
          </a:p>
        </p:txBody>
      </p:sp>
      <p:pic>
        <p:nvPicPr>
          <p:cNvPr id="9219" name="Picture 6" descr="Picture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43" y="1100237"/>
            <a:ext cx="8705850" cy="1209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20" name="Rectangle 2"/>
          <p:cNvSpPr txBox="1">
            <a:spLocks noChangeArrowheads="1"/>
          </p:cNvSpPr>
          <p:nvPr/>
        </p:nvSpPr>
        <p:spPr bwMode="auto">
          <a:xfrm>
            <a:off x="395614" y="2438400"/>
            <a:ext cx="3449637" cy="2971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800" b="0" i="0" u="none" strike="noStrike" kern="1200" cap="none" spc="0" normalizeH="0" baseline="0" noProof="0" dirty="0">
                <a:ln>
                  <a:noFill/>
                </a:ln>
                <a:solidFill>
                  <a:srgbClr val="0451A4"/>
                </a:solidFill>
                <a:effectLst/>
                <a:uLnTx/>
                <a:uFillTx/>
                <a:latin typeface="Arial" pitchFamily="34" charset="0"/>
                <a:ea typeface="宋体" pitchFamily="2" charset="-122"/>
                <a:cs typeface="+mn-cs"/>
              </a:rPr>
              <a:t>Example: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800" b="0" i="0" u="none" strike="noStrike" kern="1200" cap="none" spc="0" normalizeH="0" baseline="0" noProof="0" dirty="0">
                <a:ln>
                  <a:noFill/>
                </a:ln>
                <a:solidFill>
                  <a:srgbClr val="0451A4"/>
                </a:solidFill>
                <a:effectLst/>
                <a:uLnTx/>
                <a:uFillTx/>
                <a:latin typeface="Arial" pitchFamily="34" charset="0"/>
                <a:ea typeface="宋体" pitchFamily="2" charset="-122"/>
                <a:cs typeface="+mn-cs"/>
              </a:rPr>
              <a:t>Bar Graph</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2800" b="0" i="0" u="none" strike="noStrike" kern="1200" cap="none" spc="0" normalizeH="0" baseline="0" noProof="0" dirty="0">
              <a:ln>
                <a:noFill/>
              </a:ln>
              <a:solidFill>
                <a:srgbClr val="0451A4"/>
              </a:solidFill>
              <a:effectLst/>
              <a:uLnTx/>
              <a:uFillTx/>
              <a:latin typeface="Arial" pitchFamily="34" charset="0"/>
              <a:ea typeface="宋体"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2800" b="0" i="0" u="none" strike="noStrike" kern="1200" cap="none" spc="0" normalizeH="0" baseline="0" noProof="0" dirty="0">
              <a:ln>
                <a:noFill/>
              </a:ln>
              <a:solidFill>
                <a:srgbClr val="0451A4"/>
              </a:solidFill>
              <a:effectLst/>
              <a:uLnTx/>
              <a:uFillTx/>
              <a:latin typeface="Arial" pitchFamily="34" charset="0"/>
              <a:ea typeface="宋体"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2800" b="0" i="0" u="none" strike="noStrike" kern="1200" cap="none" spc="0" normalizeH="0" baseline="0" noProof="0" dirty="0">
              <a:ln>
                <a:noFill/>
              </a:ln>
              <a:solidFill>
                <a:srgbClr val="0451A4"/>
              </a:solidFill>
              <a:effectLst/>
              <a:uLnTx/>
              <a:uFillTx/>
              <a:latin typeface="Arial" pitchFamily="34" charset="0"/>
              <a:ea typeface="宋体" pitchFamily="2" charset="-122"/>
              <a:cs typeface="+mn-cs"/>
            </a:endParaRPr>
          </a:p>
        </p:txBody>
      </p:sp>
      <p:pic>
        <p:nvPicPr>
          <p:cNvPr id="9265" name="Picture 4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3381" y="2467468"/>
            <a:ext cx="4552950" cy="2038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9266" name="Picture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9305" y="4529138"/>
            <a:ext cx="4629150" cy="1914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5614" y="4897846"/>
            <a:ext cx="2223686"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800" b="0" i="0" u="none" strike="noStrike" kern="1200" cap="none" spc="0" normalizeH="0" baseline="0" noProof="0" dirty="0">
                <a:ln>
                  <a:noFill/>
                </a:ln>
                <a:solidFill>
                  <a:srgbClr val="0451A4"/>
                </a:solidFill>
                <a:effectLst/>
                <a:uLnTx/>
                <a:uFillTx/>
                <a:latin typeface="Arial" pitchFamily="34" charset="0"/>
                <a:ea typeface="宋体" pitchFamily="2" charset="-122"/>
                <a:cs typeface="+mn-cs"/>
              </a:rPr>
              <a:t>Pareto Chart</a:t>
            </a:r>
          </a:p>
        </p:txBody>
      </p:sp>
    </p:spTree>
    <p:extLst>
      <p:ext uri="{BB962C8B-B14F-4D97-AF65-F5344CB8AC3E}">
        <p14:creationId xmlns:p14="http://schemas.microsoft.com/office/powerpoint/2010/main" val="8374402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266"/>
                                        </p:tgtEl>
                                        <p:attrNameLst>
                                          <p:attrName>style.visibility</p:attrName>
                                        </p:attrNameLst>
                                      </p:cBhvr>
                                      <p:to>
                                        <p:strVal val="visible"/>
                                      </p:to>
                                    </p:set>
                                    <p:anim calcmode="lin" valueType="num">
                                      <p:cBhvr additive="base">
                                        <p:cTn id="11" dur="500" fill="hold"/>
                                        <p:tgtEl>
                                          <p:spTgt spid="9266"/>
                                        </p:tgtEl>
                                        <p:attrNameLst>
                                          <p:attrName>ppt_x</p:attrName>
                                        </p:attrNameLst>
                                      </p:cBhvr>
                                      <p:tavLst>
                                        <p:tav tm="0">
                                          <p:val>
                                            <p:strVal val="#ppt_x"/>
                                          </p:val>
                                        </p:tav>
                                        <p:tav tm="100000">
                                          <p:val>
                                            <p:strVal val="#ppt_x"/>
                                          </p:val>
                                        </p:tav>
                                      </p:tavLst>
                                    </p:anim>
                                    <p:anim calcmode="lin" valueType="num">
                                      <p:cBhvr additive="base">
                                        <p:cTn id="12" dur="500" fill="hold"/>
                                        <p:tgtEl>
                                          <p:spTgt spid="926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9219"/>
                                        </p:tgtEl>
                                        <p:attrNameLst>
                                          <p:attrName>style.visibility</p:attrName>
                                        </p:attrNameLst>
                                      </p:cBhvr>
                                      <p:to>
                                        <p:strVal val="visible"/>
                                      </p:to>
                                    </p:set>
                                    <p:animEffect transition="in" filter="fade">
                                      <p:cBhvr>
                                        <p:cTn id="17" dur="1000"/>
                                        <p:tgtEl>
                                          <p:spTgt spid="9219"/>
                                        </p:tgtEl>
                                      </p:cBhvr>
                                    </p:animEffect>
                                    <p:anim calcmode="lin" valueType="num">
                                      <p:cBhvr>
                                        <p:cTn id="18" dur="1000" fill="hold"/>
                                        <p:tgtEl>
                                          <p:spTgt spid="9219"/>
                                        </p:tgtEl>
                                        <p:attrNameLst>
                                          <p:attrName>ppt_x</p:attrName>
                                        </p:attrNameLst>
                                      </p:cBhvr>
                                      <p:tavLst>
                                        <p:tav tm="0">
                                          <p:val>
                                            <p:strVal val="#ppt_x"/>
                                          </p:val>
                                        </p:tav>
                                        <p:tav tm="100000">
                                          <p:val>
                                            <p:strVal val="#ppt_x"/>
                                          </p:val>
                                        </p:tav>
                                      </p:tavLst>
                                    </p:anim>
                                    <p:anim calcmode="lin" valueType="num">
                                      <p:cBhvr>
                                        <p:cTn id="19" dur="1000" fill="hold"/>
                                        <p:tgtEl>
                                          <p:spTgt spid="92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5600" y="185738"/>
            <a:ext cx="8636000" cy="1143000"/>
          </a:xfrm>
        </p:spPr>
        <p:txBody>
          <a:bodyPr/>
          <a:lstStyle/>
          <a:p>
            <a:r>
              <a:rPr lang="en-US" altLang="zh-CN" sz="2800" b="1" dirty="0">
                <a:solidFill>
                  <a:srgbClr val="002060"/>
                </a:solidFill>
                <a:latin typeface="Times New Roman" pitchFamily="18" charset="0"/>
                <a:ea typeface="宋体" pitchFamily="2" charset="-122"/>
                <a:cs typeface="Times New Roman" pitchFamily="18" charset="0"/>
              </a:rPr>
              <a:t>Practice Problem 1: </a:t>
            </a:r>
            <a:r>
              <a:rPr lang="en-US" altLang="zh-CN" sz="2800" dirty="0">
                <a:solidFill>
                  <a:srgbClr val="002060"/>
                </a:solidFill>
                <a:latin typeface="Times New Roman" pitchFamily="18" charset="0"/>
                <a:ea typeface="宋体" pitchFamily="2" charset="-122"/>
                <a:cs typeface="Times New Roman" pitchFamily="18" charset="0"/>
              </a:rPr>
              <a:t>Draw a Bar Graph and a Pareto Chart </a:t>
            </a:r>
            <a:endParaRPr lang="zh-CN" altLang="en-US" sz="4400" dirty="0">
              <a:solidFill>
                <a:srgbClr val="002060"/>
              </a:solidFill>
            </a:endParaRPr>
          </a:p>
        </p:txBody>
      </p:sp>
      <p:pic>
        <p:nvPicPr>
          <p:cNvPr id="4" name="内容占位符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30718" y="2937973"/>
            <a:ext cx="4254570" cy="3553639"/>
          </a:xfrm>
          <a:prstGeom prst="rect">
            <a:avLst/>
          </a:prstGeom>
          <a:noFill/>
          <a:ln>
            <a:noFill/>
          </a:ln>
        </p:spPr>
      </p:pic>
      <p:graphicFrame>
        <p:nvGraphicFramePr>
          <p:cNvPr id="6" name="表格 5"/>
          <p:cNvGraphicFramePr>
            <a:graphicFrameLocks noGrp="1"/>
          </p:cNvGraphicFramePr>
          <p:nvPr/>
        </p:nvGraphicFramePr>
        <p:xfrm>
          <a:off x="228600" y="2761565"/>
          <a:ext cx="3276600" cy="2742060"/>
        </p:xfrm>
        <a:graphic>
          <a:graphicData uri="http://schemas.openxmlformats.org/drawingml/2006/table">
            <a:tbl>
              <a:tblPr firstRow="1" firstCol="1" bandRow="1">
                <a:tableStyleId>{5940675A-B579-460E-94D1-54222C63F5DA}</a:tableStyleId>
              </a:tblPr>
              <a:tblGrid>
                <a:gridCol w="1058594">
                  <a:extLst>
                    <a:ext uri="{9D8B030D-6E8A-4147-A177-3AD203B41FA5}">
                      <a16:colId xmlns:a16="http://schemas.microsoft.com/office/drawing/2014/main" val="20000"/>
                    </a:ext>
                  </a:extLst>
                </a:gridCol>
                <a:gridCol w="2218006">
                  <a:extLst>
                    <a:ext uri="{9D8B030D-6E8A-4147-A177-3AD203B41FA5}">
                      <a16:colId xmlns:a16="http://schemas.microsoft.com/office/drawing/2014/main" val="20001"/>
                    </a:ext>
                  </a:extLst>
                </a:gridCol>
              </a:tblGrid>
              <a:tr h="420624">
                <a:tc>
                  <a:txBody>
                    <a:bodyPr/>
                    <a:lstStyle/>
                    <a:p>
                      <a:pPr algn="ctr">
                        <a:lnSpc>
                          <a:spcPct val="115000"/>
                        </a:lnSpc>
                        <a:spcAft>
                          <a:spcPts val="0"/>
                        </a:spcAft>
                        <a:tabLst>
                          <a:tab pos="856615" algn="ctr"/>
                        </a:tabLst>
                      </a:pPr>
                      <a:r>
                        <a:rPr lang="en-US" sz="2400" dirty="0">
                          <a:effectLst/>
                          <a:latin typeface="Times New Roman" pitchFamily="18" charset="0"/>
                          <a:cs typeface="Times New Roman" pitchFamily="18" charset="0"/>
                        </a:rPr>
                        <a:t>Name</a:t>
                      </a:r>
                      <a:endParaRPr lang="zh-CN" sz="2400" dirty="0">
                        <a:effectLst/>
                        <a:latin typeface="Times New Roman" pitchFamily="18" charset="0"/>
                        <a:ea typeface="宋体"/>
                        <a:cs typeface="Times New Roman" pitchFamily="18" charset="0"/>
                      </a:endParaRPr>
                    </a:p>
                  </a:txBody>
                  <a:tcPr marL="68580" marR="68580" marT="0" marB="0" anchor="ctr"/>
                </a:tc>
                <a:tc>
                  <a:txBody>
                    <a:bodyPr/>
                    <a:lstStyle/>
                    <a:p>
                      <a:pPr algn="ctr">
                        <a:lnSpc>
                          <a:spcPts val="1665"/>
                        </a:lnSpc>
                        <a:spcAft>
                          <a:spcPts val="0"/>
                        </a:spcAft>
                        <a:tabLst>
                          <a:tab pos="856615" algn="ctr"/>
                        </a:tabLst>
                      </a:pPr>
                      <a:r>
                        <a:rPr lang="en-US" sz="2400" dirty="0">
                          <a:effectLst/>
                          <a:latin typeface="Times New Roman" pitchFamily="18" charset="0"/>
                          <a:cs typeface="Times New Roman" pitchFamily="18" charset="0"/>
                        </a:rPr>
                        <a:t>Frequency</a:t>
                      </a:r>
                      <a:endParaRPr lang="zh-CN" sz="2400" dirty="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0"/>
                  </a:ext>
                </a:extLst>
              </a:tr>
              <a:tr h="0">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Chris</a:t>
                      </a:r>
                      <a:endParaRPr lang="zh-CN" sz="240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3</a:t>
                      </a:r>
                      <a:endParaRPr lang="zh-CN" sz="240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1"/>
                  </a:ext>
                </a:extLst>
              </a:tr>
              <a:tr h="0">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Jessica</a:t>
                      </a:r>
                      <a:endParaRPr lang="zh-CN" sz="240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8</a:t>
                      </a:r>
                      <a:endParaRPr lang="zh-CN" sz="240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2"/>
                  </a:ext>
                </a:extLst>
              </a:tr>
              <a:tr h="0">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Tim</a:t>
                      </a:r>
                      <a:endParaRPr lang="zh-CN" sz="240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13</a:t>
                      </a:r>
                      <a:endParaRPr lang="zh-CN" sz="240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3"/>
                  </a:ext>
                </a:extLst>
              </a:tr>
              <a:tr h="0">
                <a:tc>
                  <a:txBody>
                    <a:bodyPr/>
                    <a:lstStyle/>
                    <a:p>
                      <a:pPr algn="ctr">
                        <a:lnSpc>
                          <a:spcPct val="115000"/>
                        </a:lnSpc>
                        <a:spcAft>
                          <a:spcPts val="0"/>
                        </a:spcAft>
                        <a:tabLst>
                          <a:tab pos="856615" algn="ctr"/>
                        </a:tabLst>
                      </a:pPr>
                      <a:r>
                        <a:rPr lang="en-US" sz="2400" dirty="0">
                          <a:effectLst/>
                          <a:latin typeface="Times New Roman" pitchFamily="18" charset="0"/>
                          <a:cs typeface="Times New Roman" pitchFamily="18" charset="0"/>
                        </a:rPr>
                        <a:t>Mike</a:t>
                      </a:r>
                      <a:endParaRPr lang="zh-CN" sz="2400" dirty="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12</a:t>
                      </a:r>
                      <a:endParaRPr lang="zh-CN" sz="240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4"/>
                  </a:ext>
                </a:extLst>
              </a:tr>
              <a:tr h="40640">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Peter</a:t>
                      </a:r>
                      <a:endParaRPr lang="zh-CN" sz="240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7</a:t>
                      </a:r>
                      <a:endParaRPr lang="zh-CN" sz="240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5"/>
                  </a:ext>
                </a:extLst>
              </a:tr>
              <a:tr h="0">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Rose</a:t>
                      </a:r>
                      <a:endParaRPr lang="zh-CN" sz="240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dirty="0">
                          <a:effectLst/>
                          <a:latin typeface="Times New Roman" pitchFamily="18" charset="0"/>
                          <a:cs typeface="Times New Roman" pitchFamily="18" charset="0"/>
                        </a:rPr>
                        <a:t>4</a:t>
                      </a:r>
                      <a:endParaRPr lang="zh-CN" sz="2400" dirty="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
        <p:nvSpPr>
          <p:cNvPr id="7" name="Rectangle 1"/>
          <p:cNvSpPr>
            <a:spLocks noChangeArrowheads="1"/>
          </p:cNvSpPr>
          <p:nvPr/>
        </p:nvSpPr>
        <p:spPr bwMode="auto">
          <a:xfrm>
            <a:off x="144258" y="1058439"/>
            <a:ext cx="8880745" cy="20621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857250" algn="ctr"/>
              </a:tabLst>
              <a:defRPr/>
            </a:pPr>
            <a:r>
              <a:rPr kumimoji="0" lang="en-US" altLang="zh-CN" sz="26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A fitness club keeps a record of their clients’ information about how many times they come to the fitness center every month. The following table gives each person’s name and the times they show up to the fitness center per month.</a:t>
            </a:r>
          </a:p>
          <a:p>
            <a:pPr marL="0" marR="0" lvl="0" indent="0" algn="just" defTabSz="914400" rtl="0" eaLnBrk="0" fontAlgn="base" latinLnBrk="0" hangingPunct="0">
              <a:lnSpc>
                <a:spcPct val="100000"/>
              </a:lnSpc>
              <a:spcBef>
                <a:spcPct val="0"/>
              </a:spcBef>
              <a:spcAft>
                <a:spcPct val="0"/>
              </a:spcAft>
              <a:buClrTx/>
              <a:buSzTx/>
              <a:buFontTx/>
              <a:buNone/>
              <a:tabLst>
                <a:tab pos="857250" algn="ctr"/>
              </a:tabLst>
              <a:defRPr/>
            </a:pPr>
            <a:endParaRPr kumimoji="0" lang="en-US" altLang="zh-CN" sz="24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endParaRPr>
          </a:p>
        </p:txBody>
      </p:sp>
      <p:sp>
        <p:nvSpPr>
          <p:cNvPr id="8" name="TextBox 7"/>
          <p:cNvSpPr txBox="1"/>
          <p:nvPr/>
        </p:nvSpPr>
        <p:spPr>
          <a:xfrm>
            <a:off x="3691003" y="2667000"/>
            <a:ext cx="5334000" cy="646331"/>
          </a:xfrm>
          <a:prstGeom prst="rect">
            <a:avLst/>
          </a:prstGeom>
          <a:solidFill>
            <a:schemeClr val="bg1"/>
          </a:solid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857250" algn="ctr"/>
              </a:tabLst>
              <a:defRPr/>
            </a:pPr>
            <a:r>
              <a:rPr kumimoji="0" lang="en-US" altLang="zh-CN" sz="1800" b="0" i="0" u="none" strike="noStrike" kern="1200" cap="none" spc="0" normalizeH="0" baseline="0" noProof="0" dirty="0">
                <a:ln>
                  <a:noFill/>
                </a:ln>
                <a:solidFill>
                  <a:srgbClr val="0070C0"/>
                </a:solidFill>
                <a:effectLst/>
                <a:uLnTx/>
                <a:uFillTx/>
                <a:latin typeface="Times New Roman" pitchFamily="18" charset="0"/>
                <a:ea typeface="宋体" pitchFamily="2" charset="-122"/>
                <a:cs typeface="Times New Roman" pitchFamily="18" charset="0"/>
              </a:rPr>
              <a:t>Number of times showing up to the fitness center per month</a:t>
            </a:r>
            <a:endParaRPr kumimoji="0" lang="zh-CN" altLang="en-US" sz="1800" b="0" i="0" u="none" strike="noStrike" kern="1200" cap="none" spc="0" normalizeH="0" baseline="0" noProof="0" dirty="0">
              <a:ln>
                <a:noFill/>
              </a:ln>
              <a:solidFill>
                <a:srgbClr val="0070C0"/>
              </a:solidFill>
              <a:effectLst/>
              <a:uLnTx/>
              <a:uFillTx/>
              <a:latin typeface="Arial" pitchFamily="34" charset="0"/>
              <a:ea typeface="+mn-ea"/>
              <a:cs typeface="+mn-cs"/>
            </a:endParaRPr>
          </a:p>
        </p:txBody>
      </p:sp>
      <p:sp>
        <p:nvSpPr>
          <p:cNvPr id="9" name="矩形 8"/>
          <p:cNvSpPr/>
          <p:nvPr/>
        </p:nvSpPr>
        <p:spPr>
          <a:xfrm>
            <a:off x="2881586" y="5682187"/>
            <a:ext cx="1552028" cy="46166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70C0"/>
                </a:solidFill>
                <a:effectLst/>
                <a:uLnTx/>
                <a:uFillTx/>
                <a:latin typeface="Times New Roman" pitchFamily="18" charset="0"/>
                <a:ea typeface="宋体" pitchFamily="2" charset="-122"/>
                <a:cs typeface="Times New Roman" pitchFamily="18" charset="0"/>
              </a:rPr>
              <a:t>Bar Graph </a:t>
            </a:r>
            <a:endParaRPr kumimoji="0" lang="zh-CN" altLang="en-US" sz="2400" b="0" i="0" u="none" strike="noStrike" kern="1200" cap="none" spc="0" normalizeH="0" baseline="0" noProof="0" dirty="0">
              <a:ln>
                <a:noFill/>
              </a:ln>
              <a:solidFill>
                <a:srgbClr val="0070C0"/>
              </a:solidFill>
              <a:effectLst/>
              <a:uLnTx/>
              <a:uFillTx/>
              <a:latin typeface="Arial" pitchFamily="34" charset="0"/>
              <a:ea typeface="+mn-ea"/>
              <a:cs typeface="+mn-cs"/>
            </a:endParaRPr>
          </a:p>
        </p:txBody>
      </p:sp>
      <p:cxnSp>
        <p:nvCxnSpPr>
          <p:cNvPr id="11" name="直接连接符 10"/>
          <p:cNvCxnSpPr/>
          <p:nvPr/>
        </p:nvCxnSpPr>
        <p:spPr>
          <a:xfrm>
            <a:off x="4724400" y="5946531"/>
            <a:ext cx="3581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9542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143499" y="5473362"/>
            <a:ext cx="1905000" cy="685800"/>
          </a:xfrm>
        </p:spPr>
        <p:txBody>
          <a:bodyPr/>
          <a:lstStyle/>
          <a:p>
            <a:r>
              <a:rPr lang="en-US" altLang="zh-CN" dirty="0">
                <a:solidFill>
                  <a:srgbClr val="0070C0"/>
                </a:solidFill>
                <a:latin typeface="Times New Roman" pitchFamily="18" charset="0"/>
                <a:ea typeface="宋体" pitchFamily="2" charset="-122"/>
                <a:cs typeface="Times New Roman" pitchFamily="18" charset="0"/>
              </a:rPr>
              <a:t>Pareto Chart</a:t>
            </a:r>
            <a:endParaRPr lang="zh-CN" altLang="en-US" dirty="0">
              <a:solidFill>
                <a:srgbClr val="0070C0"/>
              </a:solidFill>
            </a:endParaRPr>
          </a:p>
        </p:txBody>
      </p:sp>
      <p:graphicFrame>
        <p:nvGraphicFramePr>
          <p:cNvPr id="5" name="表格 4"/>
          <p:cNvGraphicFramePr>
            <a:graphicFrameLocks noGrp="1"/>
          </p:cNvGraphicFramePr>
          <p:nvPr/>
        </p:nvGraphicFramePr>
        <p:xfrm>
          <a:off x="228600" y="1828800"/>
          <a:ext cx="3276600" cy="2742060"/>
        </p:xfrm>
        <a:graphic>
          <a:graphicData uri="http://schemas.openxmlformats.org/drawingml/2006/table">
            <a:tbl>
              <a:tblPr firstRow="1" firstCol="1" bandRow="1">
                <a:tableStyleId>{5940675A-B579-460E-94D1-54222C63F5DA}</a:tableStyleId>
              </a:tblPr>
              <a:tblGrid>
                <a:gridCol w="1058594">
                  <a:extLst>
                    <a:ext uri="{9D8B030D-6E8A-4147-A177-3AD203B41FA5}">
                      <a16:colId xmlns:a16="http://schemas.microsoft.com/office/drawing/2014/main" val="20000"/>
                    </a:ext>
                  </a:extLst>
                </a:gridCol>
                <a:gridCol w="2218006">
                  <a:extLst>
                    <a:ext uri="{9D8B030D-6E8A-4147-A177-3AD203B41FA5}">
                      <a16:colId xmlns:a16="http://schemas.microsoft.com/office/drawing/2014/main" val="20001"/>
                    </a:ext>
                  </a:extLst>
                </a:gridCol>
              </a:tblGrid>
              <a:tr h="420624">
                <a:tc>
                  <a:txBody>
                    <a:bodyPr/>
                    <a:lstStyle/>
                    <a:p>
                      <a:pPr algn="ctr">
                        <a:lnSpc>
                          <a:spcPct val="115000"/>
                        </a:lnSpc>
                        <a:spcAft>
                          <a:spcPts val="0"/>
                        </a:spcAft>
                        <a:tabLst>
                          <a:tab pos="856615" algn="ctr"/>
                        </a:tabLst>
                      </a:pPr>
                      <a:r>
                        <a:rPr lang="en-US" sz="2400" dirty="0">
                          <a:effectLst/>
                          <a:latin typeface="Times New Roman" pitchFamily="18" charset="0"/>
                          <a:cs typeface="Times New Roman" pitchFamily="18" charset="0"/>
                        </a:rPr>
                        <a:t>Name</a:t>
                      </a:r>
                      <a:endParaRPr lang="zh-CN" sz="2400" dirty="0">
                        <a:effectLst/>
                        <a:latin typeface="Times New Roman" pitchFamily="18" charset="0"/>
                        <a:ea typeface="宋体"/>
                        <a:cs typeface="Times New Roman" pitchFamily="18" charset="0"/>
                      </a:endParaRPr>
                    </a:p>
                  </a:txBody>
                  <a:tcPr marL="68580" marR="68580" marT="0" marB="0" anchor="ctr"/>
                </a:tc>
                <a:tc>
                  <a:txBody>
                    <a:bodyPr/>
                    <a:lstStyle/>
                    <a:p>
                      <a:pPr algn="ctr">
                        <a:lnSpc>
                          <a:spcPts val="1665"/>
                        </a:lnSpc>
                        <a:spcAft>
                          <a:spcPts val="0"/>
                        </a:spcAft>
                        <a:tabLst>
                          <a:tab pos="856615" algn="ctr"/>
                        </a:tabLst>
                      </a:pPr>
                      <a:r>
                        <a:rPr lang="en-US" sz="2400" dirty="0">
                          <a:effectLst/>
                          <a:latin typeface="Times New Roman" pitchFamily="18" charset="0"/>
                          <a:cs typeface="Times New Roman" pitchFamily="18" charset="0"/>
                        </a:rPr>
                        <a:t>Frequency</a:t>
                      </a:r>
                      <a:endParaRPr lang="zh-CN" sz="2400" dirty="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0"/>
                  </a:ext>
                </a:extLst>
              </a:tr>
              <a:tr h="0">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Chris</a:t>
                      </a:r>
                      <a:endParaRPr lang="zh-CN" sz="240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3</a:t>
                      </a:r>
                      <a:endParaRPr lang="zh-CN" sz="240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1"/>
                  </a:ext>
                </a:extLst>
              </a:tr>
              <a:tr h="0">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Jessica</a:t>
                      </a:r>
                      <a:endParaRPr lang="zh-CN" sz="240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dirty="0">
                          <a:effectLst/>
                          <a:latin typeface="Times New Roman" pitchFamily="18" charset="0"/>
                          <a:cs typeface="Times New Roman" pitchFamily="18" charset="0"/>
                        </a:rPr>
                        <a:t>8</a:t>
                      </a:r>
                      <a:endParaRPr lang="zh-CN" sz="2400" dirty="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2"/>
                  </a:ext>
                </a:extLst>
              </a:tr>
              <a:tr h="0">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Tim</a:t>
                      </a:r>
                      <a:endParaRPr lang="zh-CN" sz="240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dirty="0">
                          <a:effectLst/>
                          <a:latin typeface="Times New Roman" pitchFamily="18" charset="0"/>
                          <a:cs typeface="Times New Roman" pitchFamily="18" charset="0"/>
                        </a:rPr>
                        <a:t>13</a:t>
                      </a:r>
                      <a:endParaRPr lang="zh-CN" sz="2400" dirty="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3"/>
                  </a:ext>
                </a:extLst>
              </a:tr>
              <a:tr h="0">
                <a:tc>
                  <a:txBody>
                    <a:bodyPr/>
                    <a:lstStyle/>
                    <a:p>
                      <a:pPr algn="ctr">
                        <a:lnSpc>
                          <a:spcPct val="115000"/>
                        </a:lnSpc>
                        <a:spcAft>
                          <a:spcPts val="0"/>
                        </a:spcAft>
                        <a:tabLst>
                          <a:tab pos="856615" algn="ctr"/>
                        </a:tabLst>
                      </a:pPr>
                      <a:r>
                        <a:rPr lang="en-US" sz="2400" dirty="0">
                          <a:effectLst/>
                          <a:latin typeface="Times New Roman" pitchFamily="18" charset="0"/>
                          <a:cs typeface="Times New Roman" pitchFamily="18" charset="0"/>
                        </a:rPr>
                        <a:t>Mike</a:t>
                      </a:r>
                      <a:endParaRPr lang="zh-CN" sz="2400" dirty="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12</a:t>
                      </a:r>
                      <a:endParaRPr lang="zh-CN" sz="240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4"/>
                  </a:ext>
                </a:extLst>
              </a:tr>
              <a:tr h="40640">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Peter</a:t>
                      </a:r>
                      <a:endParaRPr lang="zh-CN" sz="240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7</a:t>
                      </a:r>
                      <a:endParaRPr lang="zh-CN" sz="240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5"/>
                  </a:ext>
                </a:extLst>
              </a:tr>
              <a:tr h="0">
                <a:tc>
                  <a:txBody>
                    <a:bodyPr/>
                    <a:lstStyle/>
                    <a:p>
                      <a:pPr algn="ctr">
                        <a:lnSpc>
                          <a:spcPct val="115000"/>
                        </a:lnSpc>
                        <a:spcAft>
                          <a:spcPts val="0"/>
                        </a:spcAft>
                        <a:tabLst>
                          <a:tab pos="856615" algn="ctr"/>
                        </a:tabLst>
                      </a:pPr>
                      <a:r>
                        <a:rPr lang="en-US" sz="2400">
                          <a:effectLst/>
                          <a:latin typeface="Times New Roman" pitchFamily="18" charset="0"/>
                          <a:cs typeface="Times New Roman" pitchFamily="18" charset="0"/>
                        </a:rPr>
                        <a:t>Rose</a:t>
                      </a:r>
                      <a:endParaRPr lang="zh-CN" sz="2400">
                        <a:effectLst/>
                        <a:latin typeface="Times New Roman" pitchFamily="18" charset="0"/>
                        <a:ea typeface="宋体"/>
                        <a:cs typeface="Times New Roman" pitchFamily="18" charset="0"/>
                      </a:endParaRPr>
                    </a:p>
                  </a:txBody>
                  <a:tcPr marL="68580" marR="68580" marT="0" marB="0" anchor="ctr"/>
                </a:tc>
                <a:tc>
                  <a:txBody>
                    <a:bodyPr/>
                    <a:lstStyle/>
                    <a:p>
                      <a:pPr algn="ctr">
                        <a:lnSpc>
                          <a:spcPct val="115000"/>
                        </a:lnSpc>
                        <a:spcAft>
                          <a:spcPts val="0"/>
                        </a:spcAft>
                        <a:tabLst>
                          <a:tab pos="856615" algn="ctr"/>
                        </a:tabLst>
                      </a:pPr>
                      <a:r>
                        <a:rPr lang="en-US" sz="2400" dirty="0">
                          <a:effectLst/>
                          <a:latin typeface="Times New Roman" pitchFamily="18" charset="0"/>
                          <a:cs typeface="Times New Roman" pitchFamily="18" charset="0"/>
                        </a:rPr>
                        <a:t>4</a:t>
                      </a:r>
                      <a:endParaRPr lang="zh-CN" sz="2400" dirty="0">
                        <a:effectLst/>
                        <a:latin typeface="Times New Roman" pitchFamily="18" charset="0"/>
                        <a:ea typeface="宋体"/>
                        <a:cs typeface="Times New Roman"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
        <p:nvSpPr>
          <p:cNvPr id="6" name="标题 1"/>
          <p:cNvSpPr>
            <a:spLocks noGrp="1"/>
          </p:cNvSpPr>
          <p:nvPr>
            <p:ph type="title"/>
          </p:nvPr>
        </p:nvSpPr>
        <p:spPr>
          <a:xfrm>
            <a:off x="355600" y="185738"/>
            <a:ext cx="8636000" cy="1143000"/>
          </a:xfrm>
        </p:spPr>
        <p:txBody>
          <a:bodyPr/>
          <a:lstStyle/>
          <a:p>
            <a:r>
              <a:rPr lang="en-US" altLang="zh-CN" sz="2800" b="1" dirty="0">
                <a:solidFill>
                  <a:srgbClr val="002060"/>
                </a:solidFill>
                <a:latin typeface="Times New Roman" pitchFamily="18" charset="0"/>
                <a:ea typeface="宋体" pitchFamily="2" charset="-122"/>
                <a:cs typeface="Times New Roman" pitchFamily="18" charset="0"/>
              </a:rPr>
              <a:t>Practice Problem 1: </a:t>
            </a:r>
            <a:r>
              <a:rPr lang="en-US" altLang="zh-CN" sz="2800" dirty="0">
                <a:solidFill>
                  <a:srgbClr val="002060"/>
                </a:solidFill>
                <a:latin typeface="Times New Roman" pitchFamily="18" charset="0"/>
                <a:ea typeface="宋体" pitchFamily="2" charset="-122"/>
                <a:cs typeface="Times New Roman" pitchFamily="18" charset="0"/>
              </a:rPr>
              <a:t>Draw a Bar Graph and a Pareto Chart </a:t>
            </a:r>
            <a:endParaRPr lang="zh-CN" altLang="en-US" sz="4400" dirty="0">
              <a:solidFill>
                <a:srgbClr val="002060"/>
              </a:solidFill>
            </a:endParaRPr>
          </a:p>
        </p:txBody>
      </p:sp>
      <p:sp>
        <p:nvSpPr>
          <p:cNvPr id="7" name="TextBox 6"/>
          <p:cNvSpPr txBox="1"/>
          <p:nvPr/>
        </p:nvSpPr>
        <p:spPr>
          <a:xfrm>
            <a:off x="3139738" y="1241082"/>
            <a:ext cx="5780841" cy="369332"/>
          </a:xfrm>
          <a:prstGeom prst="rect">
            <a:avLst/>
          </a:prstGeom>
          <a:solidFill>
            <a:schemeClr val="bg1"/>
          </a:solid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857250" algn="ctr"/>
              </a:tabLst>
              <a:defRPr/>
            </a:pPr>
            <a:r>
              <a:rPr kumimoji="0" lang="en-US" altLang="zh-CN" sz="1800" b="0" i="0" u="none" strike="noStrike" kern="1200" cap="none" spc="0" normalizeH="0" baseline="0" noProof="0" dirty="0">
                <a:ln>
                  <a:noFill/>
                </a:ln>
                <a:solidFill>
                  <a:srgbClr val="0070C0"/>
                </a:solidFill>
                <a:effectLst/>
                <a:uLnTx/>
                <a:uFillTx/>
                <a:latin typeface="Times New Roman" pitchFamily="18" charset="0"/>
                <a:ea typeface="宋体" pitchFamily="2" charset="-122"/>
                <a:cs typeface="Times New Roman" pitchFamily="18" charset="0"/>
              </a:rPr>
              <a:t>Number of times showing up to the fitness center per month</a:t>
            </a:r>
            <a:endParaRPr kumimoji="0" lang="zh-CN" altLang="en-US" sz="1800" b="0" i="0" u="none" strike="noStrike" kern="1200" cap="none" spc="0" normalizeH="0" baseline="0" noProof="0" dirty="0">
              <a:ln>
                <a:noFill/>
              </a:ln>
              <a:solidFill>
                <a:srgbClr val="0070C0"/>
              </a:solidFill>
              <a:effectLst/>
              <a:uLnTx/>
              <a:uFillTx/>
              <a:latin typeface="Arial" pitchFamily="34" charset="0"/>
              <a:ea typeface="+mn-ea"/>
              <a:cs typeface="+mn-cs"/>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0687" y="1587162"/>
            <a:ext cx="4790625"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4429959" y="1887413"/>
            <a:ext cx="3200400" cy="2031325"/>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Arial"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Arial"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Arial"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Arial"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Arial"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Arial"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9" name="TextBox 8"/>
          <p:cNvSpPr txBox="1"/>
          <p:nvPr/>
        </p:nvSpPr>
        <p:spPr>
          <a:xfrm>
            <a:off x="7935159" y="1576925"/>
            <a:ext cx="708553" cy="3434687"/>
          </a:xfrm>
          <a:prstGeom prst="rect">
            <a:avLst/>
          </a:prstGeom>
          <a:solidFill>
            <a:schemeClr val="bg1"/>
          </a:solidFill>
        </p:spPr>
        <p:txBody>
          <a:bodyPr vert="eaVert"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40083974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barn(inVertical)">
                                      <p:cBhvr>
                                        <p:cTn id="12" dur="500"/>
                                        <p:tgtEl>
                                          <p:spTgt spid="11266"/>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zh-CN" dirty="0">
                <a:solidFill>
                  <a:srgbClr val="002060"/>
                </a:solidFill>
                <a:ea typeface="宋体" pitchFamily="2" charset="-122"/>
              </a:rPr>
              <a:t>Circle Graph or Pie Chart</a:t>
            </a:r>
          </a:p>
        </p:txBody>
      </p:sp>
      <p:sp>
        <p:nvSpPr>
          <p:cNvPr id="122883" name="Rectangle 3" descr="Rectangle: Click to edit Master text styles&#10;Second level&#10;Third level&#10;Fourth level&#10;Fifth level"/>
          <p:cNvSpPr>
            <a:spLocks noGrp="1" noChangeArrowheads="1"/>
          </p:cNvSpPr>
          <p:nvPr>
            <p:ph type="body" idx="1"/>
          </p:nvPr>
        </p:nvSpPr>
        <p:spPr>
          <a:xfrm>
            <a:off x="228600" y="1219200"/>
            <a:ext cx="8686800" cy="4446587"/>
          </a:xfrm>
        </p:spPr>
        <p:txBody>
          <a:bodyPr/>
          <a:lstStyle/>
          <a:p>
            <a:pPr marL="0" indent="0" algn="just" eaLnBrk="1" hangingPunct="1">
              <a:tabLst>
                <a:tab pos="0" algn="l"/>
                <a:tab pos="1371600" algn="l"/>
                <a:tab pos="1547813" algn="l"/>
              </a:tabLst>
              <a:defRPr/>
            </a:pPr>
            <a:r>
              <a:rPr lang="en-US" altLang="zh-CN" sz="2800" dirty="0">
                <a:latin typeface="Times New Roman" pitchFamily="18" charset="0"/>
                <a:ea typeface="宋体" pitchFamily="2" charset="-122"/>
                <a:cs typeface="Times New Roman" pitchFamily="18" charset="0"/>
              </a:rPr>
              <a:t>Another popular pictorial representation of data is the </a:t>
            </a:r>
            <a:r>
              <a:rPr lang="en-US" altLang="zh-CN" sz="2800" i="1" dirty="0">
                <a:latin typeface="Times New Roman" pitchFamily="18" charset="0"/>
                <a:ea typeface="宋体" pitchFamily="2" charset="-122"/>
                <a:cs typeface="Times New Roman" pitchFamily="18" charset="0"/>
              </a:rPr>
              <a:t>circle graph </a:t>
            </a:r>
            <a:r>
              <a:rPr lang="en-US" altLang="zh-CN" sz="2800" dirty="0">
                <a:latin typeface="Times New Roman" pitchFamily="18" charset="0"/>
                <a:ea typeface="宋体" pitchFamily="2" charset="-122"/>
                <a:cs typeface="Times New Roman" pitchFamily="18" charset="0"/>
              </a:rPr>
              <a:t>or </a:t>
            </a:r>
            <a:r>
              <a:rPr lang="en-US" altLang="zh-CN" sz="2800" i="1" dirty="0">
                <a:latin typeface="Times New Roman" pitchFamily="18" charset="0"/>
                <a:ea typeface="宋体" pitchFamily="2" charset="-122"/>
                <a:cs typeface="Times New Roman" pitchFamily="18" charset="0"/>
              </a:rPr>
              <a:t>pie chart</a:t>
            </a:r>
            <a:r>
              <a:rPr lang="en-US" altLang="zh-CN" sz="2800" dirty="0">
                <a:latin typeface="Times New Roman" pitchFamily="18" charset="0"/>
                <a:ea typeface="宋体" pitchFamily="2" charset="-122"/>
                <a:cs typeface="Times New Roman" pitchFamily="18" charset="0"/>
              </a:rPr>
              <a:t>.</a:t>
            </a:r>
            <a:r>
              <a:rPr lang="en-US" altLang="zh-CN" sz="2800" i="1" dirty="0">
                <a:latin typeface="Times New Roman" pitchFamily="18" charset="0"/>
                <a:ea typeface="宋体" pitchFamily="2" charset="-122"/>
                <a:cs typeface="Times New Roman" pitchFamily="18" charset="0"/>
              </a:rPr>
              <a:t> </a:t>
            </a:r>
          </a:p>
          <a:p>
            <a:pPr marL="0" indent="0" algn="just" eaLnBrk="1" hangingPunct="1">
              <a:tabLst>
                <a:tab pos="0" algn="l"/>
                <a:tab pos="1371600" algn="l"/>
                <a:tab pos="1547813" algn="l"/>
              </a:tabLst>
              <a:defRPr/>
            </a:pPr>
            <a:endParaRPr lang="en-US" altLang="zh-CN" sz="1600" dirty="0">
              <a:latin typeface="Times New Roman" pitchFamily="18" charset="0"/>
              <a:ea typeface="宋体" pitchFamily="2" charset="-122"/>
              <a:cs typeface="Times New Roman" pitchFamily="18" charset="0"/>
            </a:endParaRPr>
          </a:p>
          <a:p>
            <a:pPr marL="0" indent="0" eaLnBrk="1" hangingPunct="1">
              <a:lnSpc>
                <a:spcPct val="90000"/>
              </a:lnSpc>
              <a:defRPr/>
            </a:pPr>
            <a:r>
              <a:rPr lang="en-US" altLang="zh-CN" sz="2700" b="1" dirty="0">
                <a:latin typeface="Times New Roman" pitchFamily="18" charset="0"/>
                <a:ea typeface="宋体" pitchFamily="2" charset="-122"/>
                <a:cs typeface="Times New Roman" pitchFamily="18" charset="0"/>
              </a:rPr>
              <a:t>Circle graph</a:t>
            </a:r>
            <a:r>
              <a:rPr lang="en-US" altLang="zh-CN" sz="2700" dirty="0">
                <a:latin typeface="Times New Roman" pitchFamily="18" charset="0"/>
                <a:ea typeface="宋体" pitchFamily="2" charset="-122"/>
                <a:cs typeface="Times New Roman" pitchFamily="18" charset="0"/>
              </a:rPr>
              <a:t>, ( or </a:t>
            </a:r>
            <a:r>
              <a:rPr lang="en-US" altLang="zh-CN" sz="2700" b="1" dirty="0">
                <a:latin typeface="Times New Roman" pitchFamily="18" charset="0"/>
                <a:ea typeface="宋体" pitchFamily="2" charset="-122"/>
                <a:cs typeface="Times New Roman" pitchFamily="18" charset="0"/>
              </a:rPr>
              <a:t>pie chart</a:t>
            </a:r>
            <a:r>
              <a:rPr lang="en-US" altLang="zh-CN" sz="2700" dirty="0">
                <a:latin typeface="Times New Roman" pitchFamily="18" charset="0"/>
                <a:ea typeface="宋体" pitchFamily="2" charset="-122"/>
                <a:cs typeface="Times New Roman" pitchFamily="18" charset="0"/>
              </a:rPr>
              <a:t>): </a:t>
            </a:r>
          </a:p>
          <a:p>
            <a:pPr marL="0" indent="0" eaLnBrk="1" hangingPunct="1">
              <a:lnSpc>
                <a:spcPct val="90000"/>
              </a:lnSpc>
              <a:defRPr/>
            </a:pPr>
            <a:r>
              <a:rPr lang="en-US" altLang="zh-CN" sz="2700" dirty="0">
                <a:latin typeface="Times New Roman" pitchFamily="18" charset="0"/>
                <a:ea typeface="宋体" pitchFamily="2" charset="-122"/>
                <a:cs typeface="Times New Roman" pitchFamily="18" charset="0"/>
              </a:rPr>
              <a:t>A circular shaped graph in which the wedge size of the circle visually displays proportional parts of the total population that share a common characteristic. </a:t>
            </a:r>
          </a:p>
          <a:p>
            <a:pPr marL="454025" indent="-454025" eaLnBrk="1" hangingPunct="1">
              <a:lnSpc>
                <a:spcPct val="90000"/>
              </a:lnSpc>
              <a:defRPr/>
            </a:pPr>
            <a:endParaRPr lang="en-US" altLang="zh-CN" sz="1600" dirty="0">
              <a:latin typeface="Times New Roman" pitchFamily="18" charset="0"/>
              <a:ea typeface="宋体" pitchFamily="2" charset="-122"/>
              <a:cs typeface="Times New Roman" pitchFamily="18" charset="0"/>
            </a:endParaRPr>
          </a:p>
          <a:p>
            <a:pPr marL="0" indent="0" eaLnBrk="1" hangingPunct="1">
              <a:lnSpc>
                <a:spcPct val="90000"/>
              </a:lnSpc>
              <a:defRPr/>
            </a:pPr>
            <a:r>
              <a:rPr lang="en-US" altLang="zh-CN" sz="2700" dirty="0">
                <a:latin typeface="Times New Roman" pitchFamily="18" charset="0"/>
                <a:ea typeface="宋体" pitchFamily="2" charset="-122"/>
                <a:cs typeface="Times New Roman" pitchFamily="18" charset="0"/>
              </a:rPr>
              <a:t>A circle graph is used to show the relationship of parts to a whole and to each other. Each pie-shaped wedge represents a fractional part of a whole.</a:t>
            </a:r>
          </a:p>
          <a:p>
            <a:pPr marL="0" indent="0" eaLnBrk="1" hangingPunct="1">
              <a:lnSpc>
                <a:spcPct val="90000"/>
              </a:lnSpc>
              <a:defRPr/>
            </a:pPr>
            <a:endParaRPr lang="en-US" altLang="zh-CN" sz="1600" dirty="0">
              <a:latin typeface="Times New Roman" pitchFamily="18" charset="0"/>
              <a:ea typeface="宋体" pitchFamily="2" charset="-122"/>
              <a:cs typeface="Times New Roman" pitchFamily="18" charset="0"/>
            </a:endParaRPr>
          </a:p>
          <a:p>
            <a:pPr marL="0" indent="0" eaLnBrk="1" hangingPunct="1">
              <a:lnSpc>
                <a:spcPct val="90000"/>
              </a:lnSpc>
              <a:defRPr/>
            </a:pPr>
            <a:r>
              <a:rPr lang="en-US" altLang="zh-CN" sz="2700" dirty="0">
                <a:latin typeface="Times New Roman" pitchFamily="18" charset="0"/>
                <a:ea typeface="宋体" pitchFamily="2" charset="-122"/>
                <a:cs typeface="Times New Roman" pitchFamily="18" charset="0"/>
              </a:rPr>
              <a:t>The circle graph is very appropriate for </a:t>
            </a:r>
            <a:r>
              <a:rPr lang="en-US" altLang="zh-CN" sz="2700" b="1" dirty="0">
                <a:latin typeface="Times New Roman" pitchFamily="18" charset="0"/>
                <a:ea typeface="宋体" pitchFamily="2" charset="-122"/>
                <a:cs typeface="Times New Roman" pitchFamily="18" charset="0"/>
              </a:rPr>
              <a:t>qualitative data</a:t>
            </a:r>
            <a:r>
              <a:rPr lang="en-US" altLang="zh-CN" sz="2700" dirty="0">
                <a:latin typeface="Times New Roman" pitchFamily="18" charset="0"/>
                <a:ea typeface="宋体" pitchFamily="2" charset="-122"/>
                <a:cs typeface="Times New Roman" pitchFamily="18" charset="0"/>
              </a:rPr>
              <a:t>, or any data for which percentage of occurrence makes sense. </a:t>
            </a:r>
          </a:p>
        </p:txBody>
      </p:sp>
    </p:spTree>
    <p:extLst>
      <p:ext uri="{BB962C8B-B14F-4D97-AF65-F5344CB8AC3E}">
        <p14:creationId xmlns:p14="http://schemas.microsoft.com/office/powerpoint/2010/main" val="36565205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83">
                                            <p:txEl>
                                              <p:pRg st="5" end="5"/>
                                            </p:txEl>
                                          </p:spTgt>
                                        </p:tgtEl>
                                        <p:attrNameLst>
                                          <p:attrName>style.visibility</p:attrName>
                                        </p:attrNameLst>
                                      </p:cBhvr>
                                      <p:to>
                                        <p:strVal val="visible"/>
                                      </p:to>
                                    </p:set>
                                    <p:anim calcmode="lin" valueType="num">
                                      <p:cBhvr additive="base">
                                        <p:cTn id="7" dur="500" fill="hold"/>
                                        <p:tgtEl>
                                          <p:spTgt spid="12288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83">
                                            <p:txEl>
                                              <p:pRg st="7" end="7"/>
                                            </p:txEl>
                                          </p:spTgt>
                                        </p:tgtEl>
                                        <p:attrNameLst>
                                          <p:attrName>style.visibility</p:attrName>
                                        </p:attrNameLst>
                                      </p:cBhvr>
                                      <p:to>
                                        <p:strVal val="visible"/>
                                      </p:to>
                                    </p:set>
                                    <p:anim calcmode="lin" valueType="num">
                                      <p:cBhvr additive="base">
                                        <p:cTn id="13" dur="500" fill="hold"/>
                                        <p:tgtEl>
                                          <p:spTgt spid="12288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zh-CN" dirty="0">
                <a:solidFill>
                  <a:srgbClr val="002060"/>
                </a:solidFill>
                <a:ea typeface="宋体" pitchFamily="2" charset="-122"/>
              </a:rPr>
              <a:t>Example 2: Pie Chart</a:t>
            </a:r>
          </a:p>
        </p:txBody>
      </p:sp>
      <p:sp>
        <p:nvSpPr>
          <p:cNvPr id="11269" name="TextBox 2"/>
          <p:cNvSpPr txBox="1">
            <a:spLocks noChangeArrowheads="1"/>
          </p:cNvSpPr>
          <p:nvPr/>
        </p:nvSpPr>
        <p:spPr bwMode="auto">
          <a:xfrm>
            <a:off x="204788" y="1173163"/>
            <a:ext cx="8305800" cy="13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8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Toss a dice 200 times, here are the frequencies observed. Construct a circle graph/pie chart for the data in the table below.</a:t>
            </a:r>
            <a:endParaRPr kumimoji="0" lang="zh-CN" altLang="en-US" sz="28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endParaRPr>
          </a:p>
        </p:txBody>
      </p:sp>
      <p:pic>
        <p:nvPicPr>
          <p:cNvPr id="11277"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7836" y="2438400"/>
            <a:ext cx="2286000" cy="25917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Freeform 2"/>
          <p:cNvSpPr/>
          <p:nvPr/>
        </p:nvSpPr>
        <p:spPr>
          <a:xfrm>
            <a:off x="6864349" y="2955925"/>
            <a:ext cx="1883" cy="1"/>
          </a:xfrm>
          <a:custGeom>
            <a:avLst/>
            <a:gdLst/>
            <a:ahLst/>
            <a:cxnLst/>
            <a:rect l="0" t="0" r="0" b="0"/>
            <a:pathLst>
              <a:path w="1883" h="1">
                <a:moveTo>
                  <a:pt x="0" y="0"/>
                </a:moveTo>
                <a:lnTo>
                  <a:pt x="1882" y="0"/>
                </a:lnTo>
                <a:close/>
              </a:path>
            </a:pathLst>
          </a:custGeom>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32653879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57200" y="381000"/>
            <a:ext cx="7772400" cy="750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4000" b="0" i="0" u="none" strike="noStrike" kern="1200" cap="none" spc="0" normalizeH="0" baseline="0" noProof="0" dirty="0">
                <a:ln>
                  <a:noFill/>
                </a:ln>
                <a:solidFill>
                  <a:srgbClr val="002060"/>
                </a:solidFill>
                <a:effectLst/>
                <a:uLnTx/>
                <a:uFillTx/>
                <a:latin typeface="Arial" pitchFamily="34" charset="0"/>
                <a:ea typeface="宋体" pitchFamily="2" charset="-122"/>
                <a:cs typeface="+mn-cs"/>
              </a:rPr>
              <a:t>Example 2: Pie Chart</a:t>
            </a:r>
          </a:p>
        </p:txBody>
      </p:sp>
      <mc:AlternateContent xmlns:mc="http://schemas.openxmlformats.org/markup-compatibility/2006" xmlns:a14="http://schemas.microsoft.com/office/drawing/2010/main">
        <mc:Choice Requires="a14">
          <p:sp>
            <p:nvSpPr>
              <p:cNvPr id="7" name="矩形 6"/>
              <p:cNvSpPr/>
              <p:nvPr/>
            </p:nvSpPr>
            <p:spPr>
              <a:xfrm>
                <a:off x="4722125" y="1152371"/>
                <a:ext cx="4572000" cy="2246769"/>
              </a:xfrm>
              <a:prstGeom prst="rect">
                <a:avLst/>
              </a:prstGeom>
            </p:spPr>
            <p:txBody>
              <a:bodyPr wrap="square">
                <a:spAutoFit/>
              </a:bodyPr>
              <a:lstStyle/>
              <a:p>
                <a:pPr marL="0" marR="0" lvl="0" indent="0" algn="l" defTabSz="914400" rtl="0" eaLnBrk="1" fontAlgn="base" latinLnBrk="0" hangingPunct="1">
                  <a:lnSpc>
                    <a:spcPts val="4200"/>
                  </a:lnSpc>
                  <a:spcBef>
                    <a:spcPct val="0"/>
                  </a:spcBef>
                  <a:spcAft>
                    <a:spcPct val="0"/>
                  </a:spcAft>
                  <a:buClrTx/>
                  <a:buSzTx/>
                  <a:buFontTx/>
                  <a:buNone/>
                  <a:tabLst/>
                  <a:defRPr/>
                </a:pPr>
                <a:r>
                  <a:rPr kumimoji="0" lang="en-US" altLang="zh-CN" sz="23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For outcome 4: </a:t>
                </a:r>
              </a:p>
              <a:p>
                <a:pPr marL="0" marR="0" lvl="0" indent="0" algn="l" defTabSz="914400" rtl="0" eaLnBrk="1" fontAlgn="base" latinLnBrk="0" hangingPunct="1">
                  <a:lnSpc>
                    <a:spcPts val="4200"/>
                  </a:lnSpc>
                  <a:spcBef>
                    <a:spcPct val="0"/>
                  </a:spcBef>
                  <a:spcAft>
                    <a:spcPct val="0"/>
                  </a:spcAft>
                  <a:buClrTx/>
                  <a:buSzTx/>
                  <a:buFontTx/>
                  <a:buNone/>
                  <a:tabLst/>
                  <a:defRPr/>
                </a:pPr>
                <a:r>
                  <a:rPr kumimoji="0" lang="en-US" altLang="zh-CN" sz="23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Percentage = </a:t>
                </a:r>
                <a14:m>
                  <m:oMath xmlns:m="http://schemas.openxmlformats.org/officeDocument/2006/math">
                    <m:f>
                      <m:fPr>
                        <m:ctrlPr>
                          <a:rPr kumimoji="0" lang="en-US" altLang="zh-CN" sz="2300" b="0" i="1" u="none" strike="noStrike" kern="1200" cap="none" spc="0" normalizeH="0" baseline="0" noProof="0" smtClean="0">
                            <a:ln>
                              <a:noFill/>
                            </a:ln>
                            <a:solidFill>
                              <a:srgbClr val="002060"/>
                            </a:solidFill>
                            <a:effectLst/>
                            <a:uLnTx/>
                            <a:uFillTx/>
                            <a:latin typeface="Cambria Math" panose="02040503050406030204" pitchFamily="18" charset="0"/>
                            <a:ea typeface="宋体" pitchFamily="2" charset="-122"/>
                            <a:cs typeface="Times New Roman" pitchFamily="18" charset="0"/>
                          </a:rPr>
                        </m:ctrlPr>
                      </m:fPr>
                      <m:num>
                        <m:r>
                          <a:rPr kumimoji="0" lang="en-US" altLang="zh-CN" sz="2300" b="0" i="1" u="none" strike="noStrike" kern="1200" cap="none" spc="0" normalizeH="0" baseline="0" noProof="0" smtClean="0">
                            <a:ln>
                              <a:noFill/>
                            </a:ln>
                            <a:solidFill>
                              <a:srgbClr val="002060"/>
                            </a:solidFill>
                            <a:effectLst/>
                            <a:uLnTx/>
                            <a:uFillTx/>
                            <a:latin typeface="Cambria Math"/>
                            <a:ea typeface="宋体" pitchFamily="2" charset="-122"/>
                            <a:cs typeface="Times New Roman" pitchFamily="18" charset="0"/>
                          </a:rPr>
                          <m:t>25</m:t>
                        </m:r>
                      </m:num>
                      <m:den>
                        <m:r>
                          <a:rPr kumimoji="0" lang="en-US" altLang="zh-CN" sz="2300" b="0" i="1" u="none" strike="noStrike" kern="1200" cap="none" spc="0" normalizeH="0" baseline="0" noProof="0" smtClean="0">
                            <a:ln>
                              <a:noFill/>
                            </a:ln>
                            <a:solidFill>
                              <a:srgbClr val="002060"/>
                            </a:solidFill>
                            <a:effectLst/>
                            <a:uLnTx/>
                            <a:uFillTx/>
                            <a:latin typeface="Cambria Math"/>
                            <a:ea typeface="宋体" pitchFamily="2" charset="-122"/>
                            <a:cs typeface="Times New Roman" pitchFamily="18" charset="0"/>
                          </a:rPr>
                          <m:t>200</m:t>
                        </m:r>
                      </m:den>
                    </m:f>
                  </m:oMath>
                </a14:m>
                <a:r>
                  <a:rPr kumimoji="0" lang="en-US" altLang="zh-CN" sz="23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 100 =12.5% </a:t>
                </a:r>
              </a:p>
              <a:p>
                <a:pPr marL="0" marR="0" lvl="0" indent="0" algn="l" defTabSz="914400" rtl="0" eaLnBrk="1" fontAlgn="base" latinLnBrk="0" hangingPunct="1">
                  <a:lnSpc>
                    <a:spcPts val="4200"/>
                  </a:lnSpc>
                  <a:spcBef>
                    <a:spcPct val="0"/>
                  </a:spcBef>
                  <a:spcAft>
                    <a:spcPct val="0"/>
                  </a:spcAft>
                  <a:buClrTx/>
                  <a:buSzTx/>
                  <a:buFontTx/>
                  <a:buNone/>
                  <a:tabLst/>
                  <a:defRPr/>
                </a:pPr>
                <a:r>
                  <a:rPr kumimoji="0" lang="en-US" altLang="zh-CN" sz="23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No. of Degrees = 12.5 % × 360</a:t>
                </a:r>
                <a:r>
                  <a:rPr kumimoji="0" lang="en-US" altLang="zh-CN" sz="2300" b="0" i="0" u="none" strike="noStrike" kern="1200" cap="none" spc="0" normalizeH="0" baseline="30000" noProof="0" dirty="0">
                    <a:ln>
                      <a:noFill/>
                    </a:ln>
                    <a:solidFill>
                      <a:srgbClr val="002060"/>
                    </a:solidFill>
                    <a:effectLst/>
                    <a:uLnTx/>
                    <a:uFillTx/>
                    <a:latin typeface="Times New Roman" pitchFamily="18" charset="0"/>
                    <a:ea typeface="宋体" pitchFamily="2" charset="-122"/>
                    <a:cs typeface="Times New Roman" pitchFamily="18" charset="0"/>
                  </a:rPr>
                  <a:t>o</a:t>
                </a:r>
                <a:r>
                  <a:rPr kumimoji="0" lang="en-US" altLang="zh-CN" sz="23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 </a:t>
                </a:r>
              </a:p>
              <a:p>
                <a:pPr marL="0" marR="0" lvl="0" indent="0" algn="l" defTabSz="914400" rtl="0" eaLnBrk="1" fontAlgn="base" latinLnBrk="0" hangingPunct="1">
                  <a:lnSpc>
                    <a:spcPts val="4200"/>
                  </a:lnSpc>
                  <a:spcBef>
                    <a:spcPct val="0"/>
                  </a:spcBef>
                  <a:spcAft>
                    <a:spcPct val="0"/>
                  </a:spcAft>
                  <a:buClrTx/>
                  <a:buSzTx/>
                  <a:buFontTx/>
                  <a:buNone/>
                  <a:tabLst/>
                  <a:defRPr/>
                </a:pPr>
                <a:r>
                  <a:rPr kumimoji="0" lang="en-US" altLang="zh-CN" sz="23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                          = </a:t>
                </a:r>
                <a14:m>
                  <m:oMath xmlns:m="http://schemas.openxmlformats.org/officeDocument/2006/math">
                    <m:f>
                      <m:fPr>
                        <m:ctrlPr>
                          <a:rPr kumimoji="0" lang="en-US" altLang="zh-CN" sz="2300" b="0" i="1" u="none" strike="noStrike" kern="1200" cap="none" spc="0" normalizeH="0" baseline="0" noProof="0" smtClean="0">
                            <a:ln>
                              <a:noFill/>
                            </a:ln>
                            <a:solidFill>
                              <a:srgbClr val="002060"/>
                            </a:solidFill>
                            <a:effectLst/>
                            <a:uLnTx/>
                            <a:uFillTx/>
                            <a:latin typeface="Cambria Math" panose="02040503050406030204" pitchFamily="18" charset="0"/>
                            <a:ea typeface="宋体" pitchFamily="2" charset="-122"/>
                            <a:cs typeface="Times New Roman" pitchFamily="18" charset="0"/>
                          </a:rPr>
                        </m:ctrlPr>
                      </m:fPr>
                      <m:num>
                        <m:r>
                          <a:rPr kumimoji="0" lang="en-US" altLang="zh-CN" sz="2300" b="0" i="1" u="none" strike="noStrike" kern="1200" cap="none" spc="0" normalizeH="0" baseline="0" noProof="0" smtClean="0">
                            <a:ln>
                              <a:noFill/>
                            </a:ln>
                            <a:solidFill>
                              <a:srgbClr val="002060"/>
                            </a:solidFill>
                            <a:effectLst/>
                            <a:uLnTx/>
                            <a:uFillTx/>
                            <a:latin typeface="Cambria Math"/>
                            <a:ea typeface="宋体" pitchFamily="2" charset="-122"/>
                            <a:cs typeface="Times New Roman" pitchFamily="18" charset="0"/>
                          </a:rPr>
                          <m:t>12.5</m:t>
                        </m:r>
                      </m:num>
                      <m:den>
                        <m:r>
                          <a:rPr kumimoji="0" lang="en-US" altLang="zh-CN" sz="2300" b="0" i="1" u="none" strike="noStrike" kern="1200" cap="none" spc="0" normalizeH="0" baseline="0" noProof="0" smtClean="0">
                            <a:ln>
                              <a:noFill/>
                            </a:ln>
                            <a:solidFill>
                              <a:srgbClr val="002060"/>
                            </a:solidFill>
                            <a:effectLst/>
                            <a:uLnTx/>
                            <a:uFillTx/>
                            <a:latin typeface="Cambria Math"/>
                            <a:ea typeface="宋体" pitchFamily="2" charset="-122"/>
                            <a:cs typeface="Times New Roman" pitchFamily="18" charset="0"/>
                          </a:rPr>
                          <m:t>100</m:t>
                        </m:r>
                      </m:den>
                    </m:f>
                  </m:oMath>
                </a14:m>
                <a:r>
                  <a:rPr kumimoji="0" lang="en-US" altLang="zh-CN" sz="23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 360</a:t>
                </a:r>
                <a:r>
                  <a:rPr kumimoji="0" lang="en-US" altLang="zh-CN" sz="2300" b="0" i="0" u="none" strike="noStrike" kern="1200" cap="none" spc="0" normalizeH="0" baseline="30000" noProof="0" dirty="0">
                    <a:ln>
                      <a:noFill/>
                    </a:ln>
                    <a:solidFill>
                      <a:srgbClr val="002060"/>
                    </a:solidFill>
                    <a:effectLst/>
                    <a:uLnTx/>
                    <a:uFillTx/>
                    <a:latin typeface="Times New Roman" pitchFamily="18" charset="0"/>
                    <a:ea typeface="宋体" pitchFamily="2" charset="-122"/>
                    <a:cs typeface="Times New Roman" pitchFamily="18" charset="0"/>
                  </a:rPr>
                  <a:t>o</a:t>
                </a:r>
                <a:r>
                  <a:rPr kumimoji="0" lang="en-US" altLang="zh-CN" sz="23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 = 45</a:t>
                </a:r>
                <a:r>
                  <a:rPr kumimoji="0" lang="en-US" altLang="zh-CN" sz="2300" b="0" i="0" u="none" strike="noStrike" kern="1200" cap="none" spc="0" normalizeH="0" baseline="30000" noProof="0" dirty="0">
                    <a:ln>
                      <a:noFill/>
                    </a:ln>
                    <a:solidFill>
                      <a:srgbClr val="002060"/>
                    </a:solidFill>
                    <a:effectLst/>
                    <a:uLnTx/>
                    <a:uFillTx/>
                    <a:latin typeface="Times New Roman" pitchFamily="18" charset="0"/>
                    <a:ea typeface="宋体" pitchFamily="2" charset="-122"/>
                    <a:cs typeface="Times New Roman" pitchFamily="18" charset="0"/>
                  </a:rPr>
                  <a:t>o</a:t>
                </a:r>
                <a:r>
                  <a:rPr kumimoji="0" lang="en-US" altLang="zh-CN" sz="23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 </a:t>
                </a:r>
                <a:endParaRPr kumimoji="0" lang="zh-CN" altLang="en-US" sz="23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endParaRPr>
              </a:p>
            </p:txBody>
          </p:sp>
        </mc:Choice>
        <mc:Fallback xmlns="">
          <p:sp>
            <p:nvSpPr>
              <p:cNvPr id="7" name="矩形 6"/>
              <p:cNvSpPr>
                <a:spLocks noRot="1" noChangeAspect="1" noMove="1" noResize="1" noEditPoints="1" noAdjustHandles="1" noChangeArrowheads="1" noChangeShapeType="1" noTextEdit="1"/>
              </p:cNvSpPr>
              <p:nvPr/>
            </p:nvSpPr>
            <p:spPr>
              <a:xfrm>
                <a:off x="4722125" y="1152371"/>
                <a:ext cx="4572000" cy="2246769"/>
              </a:xfrm>
              <a:prstGeom prst="rect">
                <a:avLst/>
              </a:prstGeom>
              <a:blipFill rotWithShape="1">
                <a:blip r:embed="rId2"/>
                <a:stretch>
                  <a:fillRect l="-2000" b="-135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p:cNvSpPr/>
              <p:nvPr/>
            </p:nvSpPr>
            <p:spPr>
              <a:xfrm>
                <a:off x="533400" y="4038600"/>
                <a:ext cx="6934200" cy="2041585"/>
              </a:xfrm>
              <a:prstGeom prst="rect">
                <a:avLst/>
              </a:prstGeom>
              <a:ln>
                <a:solidFill>
                  <a:srgbClr val="0070C0"/>
                </a:solidFill>
              </a:ln>
            </p:spPr>
            <p:txBody>
              <a:bodyPr wrap="square">
                <a:spAutoFit/>
              </a:bodyPr>
              <a:lstStyle/>
              <a:p>
                <a:pPr marL="0" marR="0" lvl="0" indent="0" algn="l" defTabSz="914400" rtl="0" eaLnBrk="1" fontAlgn="base" latinLnBrk="0" hangingPunct="1">
                  <a:lnSpc>
                    <a:spcPts val="44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Calculating Percentages &amp; Number of Degrees:</a:t>
                </a:r>
                <a:endParaRPr kumimoji="0" lang="en-US" altLang="zh-CN" sz="1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ts val="54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Percentage = </a:t>
                </a:r>
                <a14:m>
                  <m:oMath xmlns:m="http://schemas.openxmlformats.org/officeDocument/2006/math">
                    <m:f>
                      <m:fPr>
                        <m:ctrlPr>
                          <a:rPr kumimoji="0" lang="en-US" altLang="zh-CN" sz="2400" b="0" i="1" u="none" strike="noStrike" kern="1200" cap="none" spc="0" normalizeH="0" baseline="0" noProof="0" smtClean="0">
                            <a:ln>
                              <a:noFill/>
                            </a:ln>
                            <a:solidFill>
                              <a:srgbClr val="000000"/>
                            </a:solidFill>
                            <a:effectLst/>
                            <a:uLnTx/>
                            <a:uFillTx/>
                            <a:latin typeface="Cambria Math" panose="02040503050406030204" pitchFamily="18" charset="0"/>
                            <a:ea typeface="宋体" pitchFamily="2" charset="-122"/>
                            <a:cs typeface="+mn-cs"/>
                          </a:rPr>
                        </m:ctrlPr>
                      </m:fPr>
                      <m:num>
                        <m:r>
                          <m:rPr>
                            <m:nor/>
                          </m:rP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m:t>Frequency</m:t>
                        </m:r>
                      </m:num>
                      <m:den>
                        <m:r>
                          <m:rPr>
                            <m:nor/>
                          </m:rP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m:t>Total</m:t>
                        </m:r>
                        <m:r>
                          <m:rPr>
                            <m:nor/>
                          </m:rP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m:t> </m:t>
                        </m:r>
                      </m:den>
                    </m:f>
                  </m:oMath>
                </a14:m>
                <a: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 × 100</a:t>
                </a:r>
              </a:p>
              <a:p>
                <a:pPr marL="0" marR="0" lvl="0" indent="0" algn="l" defTabSz="914400" rtl="0" eaLnBrk="1" fontAlgn="base" latinLnBrk="0" hangingPunct="1">
                  <a:lnSpc>
                    <a:spcPts val="54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No. of Degrees = </a:t>
                </a:r>
                <a14:m>
                  <m:oMath xmlns:m="http://schemas.openxmlformats.org/officeDocument/2006/math">
                    <m:f>
                      <m:fPr>
                        <m:ctrlPr>
                          <a:rPr kumimoji="0" lang="en-US" altLang="zh-CN" sz="2400" b="0" i="1" u="none" strike="noStrike" kern="1200" cap="none" spc="0" normalizeH="0" baseline="0" noProof="0">
                            <a:ln>
                              <a:noFill/>
                            </a:ln>
                            <a:solidFill>
                              <a:srgbClr val="000000"/>
                            </a:solidFill>
                            <a:effectLst/>
                            <a:uLnTx/>
                            <a:uFillTx/>
                            <a:latin typeface="Cambria Math" panose="02040503050406030204" pitchFamily="18" charset="0"/>
                            <a:ea typeface="宋体" pitchFamily="2" charset="-122"/>
                            <a:cs typeface="+mn-cs"/>
                          </a:rPr>
                        </m:ctrlPr>
                      </m:fPr>
                      <m:num>
                        <m:r>
                          <m:rPr>
                            <m:nor/>
                          </m:rP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m:t>Percentage</m:t>
                        </m:r>
                      </m:num>
                      <m:den>
                        <m:r>
                          <m:rPr>
                            <m:nor/>
                          </m:rP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m:t>100</m:t>
                        </m:r>
                      </m:den>
                    </m:f>
                  </m:oMath>
                </a14:m>
                <a: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 × 360</a:t>
                </a:r>
                <a:r>
                  <a:rPr kumimoji="0" lang="en-US" altLang="zh-CN" sz="2400" b="0" i="0" u="none" strike="noStrike" kern="1200" cap="none" spc="0" normalizeH="0" baseline="30000" noProof="0" dirty="0">
                    <a:ln>
                      <a:noFill/>
                    </a:ln>
                    <a:solidFill>
                      <a:srgbClr val="000000"/>
                    </a:solidFill>
                    <a:effectLst/>
                    <a:uLnTx/>
                    <a:uFillTx/>
                    <a:latin typeface="Times New Roman" pitchFamily="18" charset="0"/>
                    <a:ea typeface="宋体" pitchFamily="2" charset="-122"/>
                    <a:cs typeface="Times New Roman" pitchFamily="18" charset="0"/>
                  </a:rPr>
                  <a:t>o</a:t>
                </a:r>
                <a:endPar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mc:Choice>
        <mc:Fallback xmlns="">
          <p:sp>
            <p:nvSpPr>
              <p:cNvPr id="10" name="矩形 9"/>
              <p:cNvSpPr>
                <a:spLocks noRot="1" noChangeAspect="1" noMove="1" noResize="1" noEditPoints="1" noAdjustHandles="1" noChangeArrowheads="1" noChangeShapeType="1" noTextEdit="1"/>
              </p:cNvSpPr>
              <p:nvPr/>
            </p:nvSpPr>
            <p:spPr>
              <a:xfrm>
                <a:off x="533400" y="4038600"/>
                <a:ext cx="6934200" cy="2041585"/>
              </a:xfrm>
              <a:prstGeom prst="rect">
                <a:avLst/>
              </a:prstGeom>
              <a:blipFill rotWithShape="1">
                <a:blip r:embed="rId3"/>
                <a:stretch>
                  <a:fillRect/>
                </a:stretch>
              </a:blipFill>
              <a:ln>
                <a:solidFill>
                  <a:srgbClr val="0070C0"/>
                </a:solidFill>
              </a:ln>
            </p:spPr>
            <p:txBody>
              <a:bodyPr/>
              <a:lstStyle/>
              <a:p>
                <a:r>
                  <a:rPr lang="en-US">
                    <a:noFill/>
                  </a:rPr>
                  <a:t> </a:t>
                </a:r>
              </a:p>
            </p:txBody>
          </p:sp>
        </mc:Fallback>
      </mc:AlternateContent>
      <p:pic>
        <p:nvPicPr>
          <p:cNvPr id="13329"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88405"/>
            <a:ext cx="4419600" cy="229414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971800" y="6172200"/>
            <a:ext cx="5748690" cy="46166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0000"/>
                </a:solidFill>
                <a:effectLst/>
                <a:uLnTx/>
                <a:uFillTx/>
                <a:latin typeface="Arial" pitchFamily="34" charset="0"/>
                <a:ea typeface="+mn-ea"/>
                <a:cs typeface="+mn-cs"/>
              </a:rPr>
              <a:t>Note</a:t>
            </a:r>
            <a:r>
              <a:rPr kumimoji="0" lang="zh-CN" altLang="en-US" sz="2400" b="0" i="0" u="none" strike="noStrike" kern="1200" cap="none" spc="0" normalizeH="0" baseline="0" noProof="0" dirty="0">
                <a:ln>
                  <a:noFill/>
                </a:ln>
                <a:solidFill>
                  <a:srgbClr val="000000"/>
                </a:solidFill>
                <a:effectLst/>
                <a:uLnTx/>
                <a:uFillTx/>
                <a:latin typeface="Arial" pitchFamily="34" charset="0"/>
                <a:ea typeface="+mn-ea"/>
                <a:cs typeface="+mn-cs"/>
              </a:rPr>
              <a:t>：</a:t>
            </a:r>
            <a:r>
              <a:rPr kumimoji="0" lang="en-US" sz="2400" b="0" i="0" u="none" strike="noStrike" kern="1200" cap="none" spc="0" normalizeH="0" baseline="0" noProof="0" dirty="0">
                <a:ln>
                  <a:noFill/>
                </a:ln>
                <a:solidFill>
                  <a:srgbClr val="000000"/>
                </a:solidFill>
                <a:effectLst/>
                <a:uLnTx/>
                <a:uFillTx/>
                <a:latin typeface="Arial" pitchFamily="34" charset="0"/>
                <a:ea typeface="+mn-ea"/>
                <a:cs typeface="+mn-cs"/>
              </a:rPr>
              <a:t>There are 360 degrees in a circle.</a:t>
            </a:r>
          </a:p>
        </p:txBody>
      </p:sp>
    </p:spTree>
    <p:extLst>
      <p:ext uri="{BB962C8B-B14F-4D97-AF65-F5344CB8AC3E}">
        <p14:creationId xmlns:p14="http://schemas.microsoft.com/office/powerpoint/2010/main" val="1054720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29"/>
                                        </p:tgtEl>
                                        <p:attrNameLst>
                                          <p:attrName>style.visibility</p:attrName>
                                        </p:attrNameLst>
                                      </p:cBhvr>
                                      <p:to>
                                        <p:strVal val="visible"/>
                                      </p:to>
                                    </p:set>
                                    <p:animEffect transition="in" filter="fade">
                                      <p:cBhvr>
                                        <p:cTn id="17" dur="500"/>
                                        <p:tgtEl>
                                          <p:spTgt spid="1332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 Graph</a:t>
            </a:r>
          </a:p>
        </p:txBody>
      </p:sp>
      <p:sp>
        <p:nvSpPr>
          <p:cNvPr id="3" name="Content Placeholder 2"/>
          <p:cNvSpPr>
            <a:spLocks noGrp="1"/>
          </p:cNvSpPr>
          <p:nvPr>
            <p:ph sz="quarter" idx="1"/>
          </p:nvPr>
        </p:nvSpPr>
        <p:spPr/>
        <p:txBody>
          <a:bodyPr/>
          <a:lstStyle/>
          <a:p>
            <a:r>
              <a:rPr lang="en-US" dirty="0"/>
              <a:t>Line graphs are used to display paired data.  Lines may use time intervals on the horizontal axis.  These intervals may be categorical such as months of the year or numerical such as year</a:t>
            </a:r>
          </a:p>
          <a:p>
            <a:r>
              <a:rPr lang="en-US" dirty="0"/>
              <a:t>Line graph may allow us to see a trend or change over time more easily than a bar graph.</a:t>
            </a:r>
          </a:p>
        </p:txBody>
      </p:sp>
    </p:spTree>
    <p:extLst>
      <p:ext uri="{BB962C8B-B14F-4D97-AF65-F5344CB8AC3E}">
        <p14:creationId xmlns:p14="http://schemas.microsoft.com/office/powerpoint/2010/main" val="1443826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45202"/>
            <a:ext cx="4495658" cy="23336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Rectangle 2"/>
          <p:cNvSpPr>
            <a:spLocks noChangeArrowheads="1"/>
          </p:cNvSpPr>
          <p:nvPr/>
        </p:nvSpPr>
        <p:spPr bwMode="auto">
          <a:xfrm>
            <a:off x="457200" y="381000"/>
            <a:ext cx="7772400" cy="750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4000" b="0" i="0" u="none" strike="noStrike" kern="1200" cap="none" spc="0" normalizeH="0" baseline="0" noProof="0" dirty="0">
                <a:ln>
                  <a:noFill/>
                </a:ln>
                <a:solidFill>
                  <a:srgbClr val="002060"/>
                </a:solidFill>
                <a:effectLst/>
                <a:uLnTx/>
                <a:uFillTx/>
                <a:latin typeface="Arial" pitchFamily="34" charset="0"/>
                <a:ea typeface="宋体" pitchFamily="2" charset="-122"/>
                <a:cs typeface="+mn-cs"/>
              </a:rPr>
              <a:t>Example 2: Pie Chart</a:t>
            </a:r>
          </a:p>
        </p:txBody>
      </p:sp>
      <p:sp>
        <p:nvSpPr>
          <p:cNvPr id="12" name="矩形 1"/>
          <p:cNvSpPr>
            <a:spLocks noChangeArrowheads="1"/>
          </p:cNvSpPr>
          <p:nvPr/>
        </p:nvSpPr>
        <p:spPr bwMode="auto">
          <a:xfrm>
            <a:off x="167745" y="4529412"/>
            <a:ext cx="8382000" cy="13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0" algn="l"/>
                <a:tab pos="1371600" algn="l"/>
                <a:tab pos="1547813" algn="l"/>
              </a:tabLst>
              <a:defRPr/>
            </a:pPr>
            <a:r>
              <a:rPr kumimoji="0" lang="en-US" altLang="zh-CN" sz="28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The total quantity, or 100%, is represented by the entire circle. Each wedge of the circle represents a component part of the total. </a:t>
            </a:r>
          </a:p>
        </p:txBody>
      </p:sp>
      <p:sp>
        <p:nvSpPr>
          <p:cNvPr id="5" name="TextBox 4"/>
          <p:cNvSpPr txBox="1"/>
          <p:nvPr/>
        </p:nvSpPr>
        <p:spPr>
          <a:xfrm>
            <a:off x="8155805" y="2227350"/>
            <a:ext cx="381000" cy="369332"/>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2160" y="1245202"/>
            <a:ext cx="2843645" cy="3284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167744" y="5989748"/>
            <a:ext cx="8519055" cy="707886"/>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2060"/>
                </a:solidFill>
                <a:effectLst/>
                <a:uLnTx/>
                <a:uFillTx/>
                <a:latin typeface="Arial" pitchFamily="34" charset="0"/>
                <a:ea typeface="+mn-ea"/>
                <a:cs typeface="+mn-cs"/>
              </a:rPr>
              <a:t>Circle graphs usually indicate the percentages of the various categories that are being graphed. </a:t>
            </a:r>
          </a:p>
        </p:txBody>
      </p:sp>
    </p:spTree>
    <p:extLst>
      <p:ext uri="{BB962C8B-B14F-4D97-AF65-F5344CB8AC3E}">
        <p14:creationId xmlns:p14="http://schemas.microsoft.com/office/powerpoint/2010/main" val="7344781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arn(inVertic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44257" y="1118352"/>
            <a:ext cx="803938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Consider the following pie chart representing a sample of voter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preferences for five different choices in a referendum.</a:t>
            </a:r>
          </a:p>
        </p:txBody>
      </p:sp>
      <p:sp>
        <p:nvSpPr>
          <p:cNvPr id="4" name="Rectangle 3"/>
          <p:cNvSpPr>
            <a:spLocks noChangeArrowheads="1"/>
          </p:cNvSpPr>
          <p:nvPr/>
        </p:nvSpPr>
        <p:spPr bwMode="auto">
          <a:xfrm>
            <a:off x="381000" y="3971463"/>
            <a:ext cx="7902637" cy="12772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altLang="zh-CN" sz="24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Which is the best estimate of the percentage of the population that supports choice "B"?</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A. 10%       B. 20%         C. 30%          D. 40%</a:t>
            </a:r>
          </a:p>
        </p:txBody>
      </p:sp>
      <p:sp>
        <p:nvSpPr>
          <p:cNvPr id="5" name="矩形 4"/>
          <p:cNvSpPr/>
          <p:nvPr/>
        </p:nvSpPr>
        <p:spPr>
          <a:xfrm>
            <a:off x="239038" y="457200"/>
            <a:ext cx="4421082" cy="646331"/>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Practice problem #2: </a:t>
            </a:r>
            <a:endParaRPr kumimoji="0" lang="zh-CN" altLang="en-US" sz="3600" b="0" i="0" u="none" strike="noStrike" kern="1200" cap="none" spc="0" normalizeH="0" baseline="0" noProof="0" dirty="0">
              <a:ln>
                <a:noFill/>
              </a:ln>
              <a:solidFill>
                <a:srgbClr val="002060"/>
              </a:solidFill>
              <a:effectLst/>
              <a:uLnTx/>
              <a:uFillTx/>
              <a:latin typeface="Arial" pitchFamily="34" charset="0"/>
              <a:ea typeface="+mn-ea"/>
              <a:cs typeface="+mn-cs"/>
            </a:endParaRPr>
          </a:p>
        </p:txBody>
      </p:sp>
      <p:sp>
        <p:nvSpPr>
          <p:cNvPr id="6" name="矩形 5"/>
          <p:cNvSpPr/>
          <p:nvPr/>
        </p:nvSpPr>
        <p:spPr>
          <a:xfrm>
            <a:off x="282637" y="5334000"/>
            <a:ext cx="8001000" cy="1200329"/>
          </a:xfrm>
          <a:prstGeom prst="rect">
            <a:avLst/>
          </a:prstGeom>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zh-CN" sz="2400" b="0" i="0" u="none" strike="noStrike" kern="1200" cap="none" spc="0" normalizeH="0" baseline="0" noProof="0" dirty="0">
                <a:ln>
                  <a:noFill/>
                </a:ln>
                <a:solidFill>
                  <a:srgbClr val="000000"/>
                </a:solidFill>
                <a:effectLst/>
                <a:uLnTx/>
                <a:uFillTx/>
                <a:latin typeface="Times New Roman" pitchFamily="18" charset="0"/>
                <a:ea typeface="宋体" pitchFamily="2" charset="-122"/>
                <a:cs typeface="Times New Roman" pitchFamily="18" charset="0"/>
              </a:rPr>
              <a:t>Choice “B” accounts for about 20% of the whole. So the best estimate of the percentage of the population that supports choice “B’’ is </a:t>
            </a:r>
            <a:r>
              <a:rPr kumimoji="0" lang="en-US" altLang="zh-CN" sz="2400" b="0" i="0" u="none" strike="noStrike" kern="1200" cap="none" spc="0" normalizeH="0" baseline="0" noProof="0" dirty="0">
                <a:ln>
                  <a:noFill/>
                </a:ln>
                <a:solidFill>
                  <a:srgbClr val="0070C0"/>
                </a:solidFill>
                <a:effectLst/>
                <a:uLnTx/>
                <a:uFillTx/>
                <a:latin typeface="Times New Roman" pitchFamily="18" charset="0"/>
                <a:ea typeface="宋体" pitchFamily="2" charset="-122"/>
                <a:cs typeface="Times New Roman" pitchFamily="18" charset="0"/>
              </a:rPr>
              <a:t>20%.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797" y="2046451"/>
            <a:ext cx="3124200" cy="1925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52525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057" y="1122218"/>
            <a:ext cx="8458200" cy="95410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Mr. Brown makes $350 a week. How much money does he spend on entertainment each week?</a:t>
            </a:r>
          </a:p>
        </p:txBody>
      </p:sp>
      <p:sp>
        <p:nvSpPr>
          <p:cNvPr id="3" name="Rectangle 2"/>
          <p:cNvSpPr/>
          <p:nvPr/>
        </p:nvSpPr>
        <p:spPr>
          <a:xfrm>
            <a:off x="316056" y="5638799"/>
            <a:ext cx="776114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 $13.00     B. $42.00     C. $45.50      D. $87.50</a:t>
            </a:r>
          </a:p>
        </p:txBody>
      </p:sp>
      <p:sp>
        <p:nvSpPr>
          <p:cNvPr id="4" name="Oval 3"/>
          <p:cNvSpPr/>
          <p:nvPr/>
        </p:nvSpPr>
        <p:spPr>
          <a:xfrm>
            <a:off x="3886200" y="5481307"/>
            <a:ext cx="1670773" cy="83820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6" name="TextBox 5"/>
          <p:cNvSpPr txBox="1"/>
          <p:nvPr/>
        </p:nvSpPr>
        <p:spPr>
          <a:xfrm>
            <a:off x="2209800" y="6319508"/>
            <a:ext cx="434340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451A4"/>
                </a:solidFill>
                <a:effectLst/>
                <a:uLnTx/>
                <a:uFillTx/>
                <a:latin typeface="Times New Roman" pitchFamily="18" charset="0"/>
                <a:ea typeface="+mn-ea"/>
                <a:cs typeface="Times New Roman" pitchFamily="18" charset="0"/>
              </a:rPr>
              <a:t>350 * 13% = 350 * 0.13 = $45.50</a:t>
            </a:r>
          </a:p>
        </p:txBody>
      </p:sp>
      <p:sp>
        <p:nvSpPr>
          <p:cNvPr id="8" name="矩形 4"/>
          <p:cNvSpPr/>
          <p:nvPr/>
        </p:nvSpPr>
        <p:spPr>
          <a:xfrm>
            <a:off x="239038" y="457200"/>
            <a:ext cx="4421082" cy="646331"/>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a:ln>
                  <a:noFill/>
                </a:ln>
                <a:solidFill>
                  <a:srgbClr val="002060"/>
                </a:solidFill>
                <a:effectLst/>
                <a:uLnTx/>
                <a:uFillTx/>
                <a:latin typeface="Times New Roman" pitchFamily="18" charset="0"/>
                <a:ea typeface="宋体" pitchFamily="2" charset="-122"/>
                <a:cs typeface="Times New Roman" pitchFamily="18" charset="0"/>
              </a:rPr>
              <a:t>Practice problem #3: </a:t>
            </a:r>
            <a:endParaRPr kumimoji="0" lang="zh-CN" altLang="en-US" sz="3600" b="0" i="0" u="none" strike="noStrike" kern="1200" cap="none" spc="0" normalizeH="0" baseline="0" noProof="0" dirty="0">
              <a:ln>
                <a:noFill/>
              </a:ln>
              <a:solidFill>
                <a:srgbClr val="002060"/>
              </a:solidFill>
              <a:effectLst/>
              <a:uLnTx/>
              <a:uFillTx/>
              <a:latin typeface="Arial" pitchFamily="34" charset="0"/>
              <a:ea typeface="+mn-ea"/>
              <a:cs typeface="+mn-cs"/>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1662" y="2076325"/>
            <a:ext cx="4029075" cy="3286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886199" y="4197031"/>
            <a:ext cx="609601" cy="276999"/>
          </a:xfrm>
          <a:prstGeom prst="rect">
            <a:avLst/>
          </a:prstGeom>
          <a:noFill/>
          <a:ln>
            <a:solidFill>
              <a:schemeClr val="bg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mn-cs"/>
              </a:rPr>
              <a:t>13%</a:t>
            </a:r>
          </a:p>
        </p:txBody>
      </p:sp>
    </p:spTree>
    <p:extLst>
      <p:ext uri="{BB962C8B-B14F-4D97-AF65-F5344CB8AC3E}">
        <p14:creationId xmlns:p14="http://schemas.microsoft.com/office/powerpoint/2010/main" val="35340379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sz="quarter" idx="1"/>
          </p:nvPr>
        </p:nvSpPr>
        <p:spPr/>
        <p:txBody>
          <a:bodyPr/>
          <a:lstStyle/>
          <a:p>
            <a:r>
              <a:rPr lang="en-US" sz="2000" dirty="0"/>
              <a:t>Make a line graph from the given data.</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74883416"/>
              </p:ext>
            </p:extLst>
          </p:nvPr>
        </p:nvGraphicFramePr>
        <p:xfrm>
          <a:off x="1371600" y="2057401"/>
          <a:ext cx="5029200" cy="4135508"/>
        </p:xfrm>
        <a:graphic>
          <a:graphicData uri="http://schemas.openxmlformats.org/drawingml/2006/table">
            <a:tbl>
              <a:tblPr firstRow="1" firstCol="1" bandRow="1">
                <a:tableStyleId>{5C22544A-7EE6-4342-B048-85BDC9FD1C3A}</a:tableStyleId>
              </a:tblPr>
              <a:tblGrid>
                <a:gridCol w="2078393">
                  <a:extLst>
                    <a:ext uri="{9D8B030D-6E8A-4147-A177-3AD203B41FA5}">
                      <a16:colId xmlns:a16="http://schemas.microsoft.com/office/drawing/2014/main" val="20000"/>
                    </a:ext>
                  </a:extLst>
                </a:gridCol>
                <a:gridCol w="2950807">
                  <a:extLst>
                    <a:ext uri="{9D8B030D-6E8A-4147-A177-3AD203B41FA5}">
                      <a16:colId xmlns:a16="http://schemas.microsoft.com/office/drawing/2014/main" val="20001"/>
                    </a:ext>
                  </a:extLst>
                </a:gridCol>
              </a:tblGrid>
              <a:tr h="329050">
                <a:tc>
                  <a:txBody>
                    <a:bodyPr/>
                    <a:lstStyle/>
                    <a:p>
                      <a:r>
                        <a:rPr lang="en-US" sz="1600" dirty="0">
                          <a:effectLst/>
                        </a:rPr>
                        <a:t>Month</a:t>
                      </a:r>
                      <a:endParaRPr lang="en-US" sz="1600" dirty="0">
                        <a:effectLst/>
                        <a:latin typeface="Calibri"/>
                      </a:endParaRPr>
                    </a:p>
                  </a:txBody>
                  <a:tcPr marL="68580" marR="68580" marT="0" marB="0"/>
                </a:tc>
                <a:tc>
                  <a:txBody>
                    <a:bodyPr/>
                    <a:lstStyle/>
                    <a:p>
                      <a:r>
                        <a:rPr lang="en-US" sz="1600">
                          <a:effectLst/>
                        </a:rPr>
                        <a:t>Rainfall in inches.</a:t>
                      </a:r>
                      <a:endParaRPr lang="en-US" sz="1600">
                        <a:effectLst/>
                        <a:latin typeface="Calibri"/>
                      </a:endParaRPr>
                    </a:p>
                  </a:txBody>
                  <a:tcPr marL="68580" marR="68580" marT="0" marB="0"/>
                </a:tc>
                <a:extLst>
                  <a:ext uri="{0D108BD9-81ED-4DB2-BD59-A6C34878D82A}">
                    <a16:rowId xmlns:a16="http://schemas.microsoft.com/office/drawing/2014/main" val="10000"/>
                  </a:ext>
                </a:extLst>
              </a:tr>
              <a:tr h="299485">
                <a:tc>
                  <a:txBody>
                    <a:bodyPr/>
                    <a:lstStyle/>
                    <a:p>
                      <a:r>
                        <a:rPr lang="en-US" sz="1600" dirty="0">
                          <a:effectLst/>
                        </a:rPr>
                        <a:t>January</a:t>
                      </a:r>
                      <a:endParaRPr lang="en-US" sz="1600" dirty="0">
                        <a:effectLst/>
                        <a:latin typeface="Calibri"/>
                      </a:endParaRPr>
                    </a:p>
                  </a:txBody>
                  <a:tcPr marL="68580" marR="68580" marT="0" marB="0"/>
                </a:tc>
                <a:tc>
                  <a:txBody>
                    <a:bodyPr/>
                    <a:lstStyle/>
                    <a:p>
                      <a:r>
                        <a:rPr lang="en-US" sz="1600">
                          <a:effectLst/>
                        </a:rPr>
                        <a:t>1.2</a:t>
                      </a:r>
                      <a:endParaRPr lang="en-US" sz="1600">
                        <a:effectLst/>
                        <a:latin typeface="Calibri"/>
                      </a:endParaRPr>
                    </a:p>
                  </a:txBody>
                  <a:tcPr marL="68580" marR="68580" marT="0" marB="0"/>
                </a:tc>
                <a:extLst>
                  <a:ext uri="{0D108BD9-81ED-4DB2-BD59-A6C34878D82A}">
                    <a16:rowId xmlns:a16="http://schemas.microsoft.com/office/drawing/2014/main" val="10001"/>
                  </a:ext>
                </a:extLst>
              </a:tr>
              <a:tr h="299485">
                <a:tc>
                  <a:txBody>
                    <a:bodyPr/>
                    <a:lstStyle/>
                    <a:p>
                      <a:r>
                        <a:rPr lang="en-US" sz="1600">
                          <a:effectLst/>
                        </a:rPr>
                        <a:t>February</a:t>
                      </a:r>
                      <a:endParaRPr lang="en-US" sz="1600">
                        <a:effectLst/>
                        <a:latin typeface="Calibri"/>
                      </a:endParaRPr>
                    </a:p>
                  </a:txBody>
                  <a:tcPr marL="68580" marR="68580" marT="0" marB="0"/>
                </a:tc>
                <a:tc>
                  <a:txBody>
                    <a:bodyPr/>
                    <a:lstStyle/>
                    <a:p>
                      <a:r>
                        <a:rPr lang="en-US" sz="1600" dirty="0">
                          <a:effectLst/>
                        </a:rPr>
                        <a:t>1.0</a:t>
                      </a:r>
                      <a:endParaRPr lang="en-US" sz="1600" dirty="0">
                        <a:effectLst/>
                        <a:latin typeface="Calibri"/>
                      </a:endParaRPr>
                    </a:p>
                  </a:txBody>
                  <a:tcPr marL="68580" marR="68580" marT="0" marB="0"/>
                </a:tc>
                <a:extLst>
                  <a:ext uri="{0D108BD9-81ED-4DB2-BD59-A6C34878D82A}">
                    <a16:rowId xmlns:a16="http://schemas.microsoft.com/office/drawing/2014/main" val="10002"/>
                  </a:ext>
                </a:extLst>
              </a:tr>
              <a:tr h="299485">
                <a:tc>
                  <a:txBody>
                    <a:bodyPr/>
                    <a:lstStyle/>
                    <a:p>
                      <a:r>
                        <a:rPr lang="en-US" sz="1600">
                          <a:effectLst/>
                        </a:rPr>
                        <a:t>March</a:t>
                      </a:r>
                      <a:endParaRPr lang="en-US" sz="1600">
                        <a:effectLst/>
                        <a:latin typeface="Calibri"/>
                      </a:endParaRPr>
                    </a:p>
                  </a:txBody>
                  <a:tcPr marL="68580" marR="68580" marT="0" marB="0"/>
                </a:tc>
                <a:tc>
                  <a:txBody>
                    <a:bodyPr/>
                    <a:lstStyle/>
                    <a:p>
                      <a:r>
                        <a:rPr lang="en-US" sz="1600" dirty="0">
                          <a:effectLst/>
                        </a:rPr>
                        <a:t>2.7</a:t>
                      </a:r>
                      <a:endParaRPr lang="en-US" sz="1600" dirty="0">
                        <a:effectLst/>
                        <a:latin typeface="Calibri"/>
                      </a:endParaRPr>
                    </a:p>
                  </a:txBody>
                  <a:tcPr marL="68580" marR="68580" marT="0" marB="0"/>
                </a:tc>
                <a:extLst>
                  <a:ext uri="{0D108BD9-81ED-4DB2-BD59-A6C34878D82A}">
                    <a16:rowId xmlns:a16="http://schemas.microsoft.com/office/drawing/2014/main" val="10003"/>
                  </a:ext>
                </a:extLst>
              </a:tr>
              <a:tr h="299485">
                <a:tc>
                  <a:txBody>
                    <a:bodyPr/>
                    <a:lstStyle/>
                    <a:p>
                      <a:r>
                        <a:rPr lang="en-US" sz="1600">
                          <a:effectLst/>
                        </a:rPr>
                        <a:t>April</a:t>
                      </a:r>
                      <a:endParaRPr lang="en-US" sz="1600">
                        <a:effectLst/>
                        <a:latin typeface="Calibri"/>
                      </a:endParaRPr>
                    </a:p>
                  </a:txBody>
                  <a:tcPr marL="68580" marR="68580" marT="0" marB="0"/>
                </a:tc>
                <a:tc>
                  <a:txBody>
                    <a:bodyPr/>
                    <a:lstStyle/>
                    <a:p>
                      <a:r>
                        <a:rPr lang="en-US" sz="1600" dirty="0">
                          <a:effectLst/>
                        </a:rPr>
                        <a:t>3.1</a:t>
                      </a:r>
                      <a:endParaRPr lang="en-US" sz="1600" dirty="0">
                        <a:effectLst/>
                        <a:latin typeface="Calibri"/>
                      </a:endParaRPr>
                    </a:p>
                  </a:txBody>
                  <a:tcPr marL="68580" marR="68580" marT="0" marB="0"/>
                </a:tc>
                <a:extLst>
                  <a:ext uri="{0D108BD9-81ED-4DB2-BD59-A6C34878D82A}">
                    <a16:rowId xmlns:a16="http://schemas.microsoft.com/office/drawing/2014/main" val="10004"/>
                  </a:ext>
                </a:extLst>
              </a:tr>
              <a:tr h="299485">
                <a:tc>
                  <a:txBody>
                    <a:bodyPr/>
                    <a:lstStyle/>
                    <a:p>
                      <a:r>
                        <a:rPr lang="en-US" sz="1600">
                          <a:effectLst/>
                        </a:rPr>
                        <a:t>May</a:t>
                      </a:r>
                      <a:endParaRPr lang="en-US" sz="1600">
                        <a:effectLst/>
                        <a:latin typeface="Calibri"/>
                      </a:endParaRPr>
                    </a:p>
                  </a:txBody>
                  <a:tcPr marL="68580" marR="68580" marT="0" marB="0"/>
                </a:tc>
                <a:tc>
                  <a:txBody>
                    <a:bodyPr/>
                    <a:lstStyle/>
                    <a:p>
                      <a:r>
                        <a:rPr lang="en-US" sz="1600" dirty="0">
                          <a:effectLst/>
                        </a:rPr>
                        <a:t>2.5</a:t>
                      </a:r>
                      <a:endParaRPr lang="en-US" sz="1600" dirty="0">
                        <a:effectLst/>
                        <a:latin typeface="Calibri"/>
                      </a:endParaRPr>
                    </a:p>
                  </a:txBody>
                  <a:tcPr marL="68580" marR="68580" marT="0" marB="0"/>
                </a:tc>
                <a:extLst>
                  <a:ext uri="{0D108BD9-81ED-4DB2-BD59-A6C34878D82A}">
                    <a16:rowId xmlns:a16="http://schemas.microsoft.com/office/drawing/2014/main" val="10005"/>
                  </a:ext>
                </a:extLst>
              </a:tr>
              <a:tr h="299485">
                <a:tc>
                  <a:txBody>
                    <a:bodyPr/>
                    <a:lstStyle/>
                    <a:p>
                      <a:r>
                        <a:rPr lang="en-US" sz="1600">
                          <a:effectLst/>
                        </a:rPr>
                        <a:t>June</a:t>
                      </a:r>
                      <a:endParaRPr lang="en-US" sz="1600">
                        <a:effectLst/>
                        <a:latin typeface="Calibri"/>
                      </a:endParaRPr>
                    </a:p>
                  </a:txBody>
                  <a:tcPr marL="68580" marR="68580" marT="0" marB="0"/>
                </a:tc>
                <a:tc>
                  <a:txBody>
                    <a:bodyPr/>
                    <a:lstStyle/>
                    <a:p>
                      <a:r>
                        <a:rPr lang="en-US" sz="1600" dirty="0">
                          <a:effectLst/>
                        </a:rPr>
                        <a:t>1.6</a:t>
                      </a:r>
                      <a:endParaRPr lang="en-US" sz="1600" dirty="0">
                        <a:effectLst/>
                        <a:latin typeface="Calibri"/>
                      </a:endParaRPr>
                    </a:p>
                  </a:txBody>
                  <a:tcPr marL="68580" marR="68580" marT="0" marB="0"/>
                </a:tc>
                <a:extLst>
                  <a:ext uri="{0D108BD9-81ED-4DB2-BD59-A6C34878D82A}">
                    <a16:rowId xmlns:a16="http://schemas.microsoft.com/office/drawing/2014/main" val="10006"/>
                  </a:ext>
                </a:extLst>
              </a:tr>
              <a:tr h="299485">
                <a:tc>
                  <a:txBody>
                    <a:bodyPr/>
                    <a:lstStyle/>
                    <a:p>
                      <a:r>
                        <a:rPr lang="en-US" sz="1600">
                          <a:effectLst/>
                        </a:rPr>
                        <a:t>July</a:t>
                      </a:r>
                      <a:endParaRPr lang="en-US" sz="1600">
                        <a:effectLst/>
                        <a:latin typeface="Calibri"/>
                      </a:endParaRPr>
                    </a:p>
                  </a:txBody>
                  <a:tcPr marL="68580" marR="68580" marT="0" marB="0"/>
                </a:tc>
                <a:tc>
                  <a:txBody>
                    <a:bodyPr/>
                    <a:lstStyle/>
                    <a:p>
                      <a:r>
                        <a:rPr lang="en-US" sz="1600" dirty="0">
                          <a:effectLst/>
                        </a:rPr>
                        <a:t>1.2</a:t>
                      </a:r>
                      <a:endParaRPr lang="en-US" sz="1600" dirty="0">
                        <a:effectLst/>
                        <a:latin typeface="Calibri"/>
                      </a:endParaRPr>
                    </a:p>
                  </a:txBody>
                  <a:tcPr marL="68580" marR="68580" marT="0" marB="0"/>
                </a:tc>
                <a:extLst>
                  <a:ext uri="{0D108BD9-81ED-4DB2-BD59-A6C34878D82A}">
                    <a16:rowId xmlns:a16="http://schemas.microsoft.com/office/drawing/2014/main" val="10007"/>
                  </a:ext>
                </a:extLst>
              </a:tr>
              <a:tr h="299485">
                <a:tc>
                  <a:txBody>
                    <a:bodyPr/>
                    <a:lstStyle/>
                    <a:p>
                      <a:r>
                        <a:rPr lang="en-US" sz="1600">
                          <a:effectLst/>
                        </a:rPr>
                        <a:t>August</a:t>
                      </a:r>
                      <a:endParaRPr lang="en-US" sz="1600">
                        <a:effectLst/>
                        <a:latin typeface="Calibri"/>
                      </a:endParaRPr>
                    </a:p>
                  </a:txBody>
                  <a:tcPr marL="68580" marR="68580" marT="0" marB="0"/>
                </a:tc>
                <a:tc>
                  <a:txBody>
                    <a:bodyPr/>
                    <a:lstStyle/>
                    <a:p>
                      <a:r>
                        <a:rPr lang="en-US" sz="1600" dirty="0">
                          <a:effectLst/>
                        </a:rPr>
                        <a:t>1.1</a:t>
                      </a:r>
                      <a:endParaRPr lang="en-US" sz="1600" dirty="0">
                        <a:effectLst/>
                        <a:latin typeface="Calibri"/>
                      </a:endParaRPr>
                    </a:p>
                  </a:txBody>
                  <a:tcPr marL="68580" marR="68580" marT="0" marB="0"/>
                </a:tc>
                <a:extLst>
                  <a:ext uri="{0D108BD9-81ED-4DB2-BD59-A6C34878D82A}">
                    <a16:rowId xmlns:a16="http://schemas.microsoft.com/office/drawing/2014/main" val="10008"/>
                  </a:ext>
                </a:extLst>
              </a:tr>
              <a:tr h="317295">
                <a:tc>
                  <a:txBody>
                    <a:bodyPr/>
                    <a:lstStyle/>
                    <a:p>
                      <a:r>
                        <a:rPr lang="en-US" sz="1600">
                          <a:effectLst/>
                        </a:rPr>
                        <a:t>September</a:t>
                      </a:r>
                      <a:endParaRPr lang="en-US" sz="1600">
                        <a:effectLst/>
                        <a:latin typeface="Calibri"/>
                      </a:endParaRPr>
                    </a:p>
                  </a:txBody>
                  <a:tcPr marL="68580" marR="68580" marT="0" marB="0"/>
                </a:tc>
                <a:tc>
                  <a:txBody>
                    <a:bodyPr/>
                    <a:lstStyle/>
                    <a:p>
                      <a:r>
                        <a:rPr lang="en-US" sz="1600" dirty="0">
                          <a:effectLst/>
                        </a:rPr>
                        <a:t>2.1</a:t>
                      </a:r>
                      <a:endParaRPr lang="en-US" sz="1600" dirty="0">
                        <a:effectLst/>
                        <a:latin typeface="Calibri"/>
                      </a:endParaRPr>
                    </a:p>
                  </a:txBody>
                  <a:tcPr marL="68580" marR="68580" marT="0" marB="0"/>
                </a:tc>
                <a:extLst>
                  <a:ext uri="{0D108BD9-81ED-4DB2-BD59-A6C34878D82A}">
                    <a16:rowId xmlns:a16="http://schemas.microsoft.com/office/drawing/2014/main" val="10009"/>
                  </a:ext>
                </a:extLst>
              </a:tr>
              <a:tr h="299485">
                <a:tc>
                  <a:txBody>
                    <a:bodyPr/>
                    <a:lstStyle/>
                    <a:p>
                      <a:r>
                        <a:rPr lang="en-US" sz="1600">
                          <a:effectLst/>
                        </a:rPr>
                        <a:t>October</a:t>
                      </a:r>
                      <a:endParaRPr lang="en-US" sz="1600">
                        <a:effectLst/>
                        <a:latin typeface="Calibri"/>
                      </a:endParaRPr>
                    </a:p>
                  </a:txBody>
                  <a:tcPr marL="68580" marR="68580" marT="0" marB="0"/>
                </a:tc>
                <a:tc>
                  <a:txBody>
                    <a:bodyPr/>
                    <a:lstStyle/>
                    <a:p>
                      <a:r>
                        <a:rPr lang="en-US" sz="1600" dirty="0">
                          <a:effectLst/>
                        </a:rPr>
                        <a:t>1.7</a:t>
                      </a:r>
                      <a:endParaRPr lang="en-US" sz="1600" dirty="0">
                        <a:effectLst/>
                        <a:latin typeface="Calibri"/>
                      </a:endParaRPr>
                    </a:p>
                  </a:txBody>
                  <a:tcPr marL="68580" marR="68580" marT="0" marB="0"/>
                </a:tc>
                <a:extLst>
                  <a:ext uri="{0D108BD9-81ED-4DB2-BD59-A6C34878D82A}">
                    <a16:rowId xmlns:a16="http://schemas.microsoft.com/office/drawing/2014/main" val="10010"/>
                  </a:ext>
                </a:extLst>
              </a:tr>
              <a:tr h="365168">
                <a:tc>
                  <a:txBody>
                    <a:bodyPr/>
                    <a:lstStyle/>
                    <a:p>
                      <a:r>
                        <a:rPr lang="en-US" sz="1600">
                          <a:effectLst/>
                        </a:rPr>
                        <a:t>November</a:t>
                      </a:r>
                      <a:endParaRPr lang="en-US" sz="1600">
                        <a:effectLst/>
                        <a:latin typeface="Calibri"/>
                      </a:endParaRPr>
                    </a:p>
                  </a:txBody>
                  <a:tcPr marL="68580" marR="68580" marT="0" marB="0"/>
                </a:tc>
                <a:tc>
                  <a:txBody>
                    <a:bodyPr/>
                    <a:lstStyle/>
                    <a:p>
                      <a:r>
                        <a:rPr lang="en-US" sz="1600" dirty="0">
                          <a:effectLst/>
                        </a:rPr>
                        <a:t>2.5</a:t>
                      </a:r>
                      <a:endParaRPr lang="en-US" sz="1600" dirty="0">
                        <a:effectLst/>
                        <a:latin typeface="Calibri"/>
                      </a:endParaRPr>
                    </a:p>
                  </a:txBody>
                  <a:tcPr marL="68580" marR="68580" marT="0" marB="0"/>
                </a:tc>
                <a:extLst>
                  <a:ext uri="{0D108BD9-81ED-4DB2-BD59-A6C34878D82A}">
                    <a16:rowId xmlns:a16="http://schemas.microsoft.com/office/drawing/2014/main" val="10011"/>
                  </a:ext>
                </a:extLst>
              </a:tr>
              <a:tr h="428630">
                <a:tc>
                  <a:txBody>
                    <a:bodyPr/>
                    <a:lstStyle/>
                    <a:p>
                      <a:r>
                        <a:rPr lang="en-US" sz="1600" dirty="0">
                          <a:effectLst/>
                        </a:rPr>
                        <a:t>December</a:t>
                      </a:r>
                      <a:endParaRPr lang="en-US" sz="1600" dirty="0">
                        <a:effectLst/>
                        <a:latin typeface="Calibri"/>
                      </a:endParaRPr>
                    </a:p>
                  </a:txBody>
                  <a:tcPr marL="68580" marR="68580" marT="0" marB="0"/>
                </a:tc>
                <a:tc>
                  <a:txBody>
                    <a:bodyPr/>
                    <a:lstStyle/>
                    <a:p>
                      <a:r>
                        <a:rPr lang="en-US" sz="1600" dirty="0">
                          <a:effectLst/>
                        </a:rPr>
                        <a:t>2.3</a:t>
                      </a:r>
                      <a:endParaRPr lang="en-US" sz="1600" dirty="0">
                        <a:effectLst/>
                        <a:latin typeface="Calibri"/>
                      </a:endParaRPr>
                    </a:p>
                  </a:txBody>
                  <a:tcPr marL="68580" marR="68580" marT="0"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7834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fontScale="90000"/>
          </a:bodyPr>
          <a:lstStyle/>
          <a:p>
            <a:r>
              <a:rPr lang="en-US" dirty="0"/>
              <a:t>Solution to Example 1</a:t>
            </a:r>
          </a:p>
        </p:txBody>
      </p:sp>
      <p:sp>
        <p:nvSpPr>
          <p:cNvPr id="3" name="Content Placeholder 2"/>
          <p:cNvSpPr>
            <a:spLocks noGrp="1"/>
          </p:cNvSpPr>
          <p:nvPr>
            <p:ph sz="quarter" idx="1"/>
          </p:nvPr>
        </p:nvSpPr>
        <p:spPr>
          <a:xfrm>
            <a:off x="301752" y="1371600"/>
            <a:ext cx="8613648" cy="4727448"/>
          </a:xfrm>
        </p:spPr>
        <p:txBody>
          <a:bodyPr/>
          <a:lstStyle/>
          <a:p>
            <a:r>
              <a:rPr lang="en-US" sz="2000" b="1" dirty="0"/>
              <a:t>Solution:</a:t>
            </a:r>
            <a:r>
              <a:rPr lang="en-US" sz="2000" dirty="0"/>
              <a:t>  The month of the year is categorical, so it should be displayed on the horizontal axis which leaves rainfall in inches on the vertical axis.  The rainfall varies from 1.1 inches to 3.1 inches, we can scale the vertical axis from 0 inches to 3.5 inches.</a:t>
            </a:r>
          </a:p>
          <a:p>
            <a:pPr marL="0" indent="0">
              <a:buNone/>
            </a:pPr>
            <a:endParaRPr lang="en-US" dirty="0"/>
          </a:p>
          <a:p>
            <a:pPr marL="0" indent="0">
              <a:buNone/>
            </a:pPr>
            <a:endParaRPr lang="en-US" dirty="0"/>
          </a:p>
        </p:txBody>
      </p:sp>
      <p:pic>
        <p:nvPicPr>
          <p:cNvPr id="2051" name="Chart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7372" y="2667000"/>
            <a:ext cx="54102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947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sz="quarter" idx="1"/>
          </p:nvPr>
        </p:nvSpPr>
        <p:spPr/>
        <p:txBody>
          <a:bodyPr/>
          <a:lstStyle/>
          <a:p>
            <a:r>
              <a:rPr lang="en-US" dirty="0"/>
              <a:t>Make a line graph using the following information.</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5951198"/>
              </p:ext>
            </p:extLst>
          </p:nvPr>
        </p:nvGraphicFramePr>
        <p:xfrm>
          <a:off x="1371600" y="2590799"/>
          <a:ext cx="5715000" cy="3200400"/>
        </p:xfrm>
        <a:graphic>
          <a:graphicData uri="http://schemas.openxmlformats.org/drawingml/2006/table">
            <a:tbl>
              <a:tblPr firstRow="1" firstCol="1" bandRow="1">
                <a:tableStyleId>{5C22544A-7EE6-4342-B048-85BDC9FD1C3A}</a:tableStyleId>
              </a:tblPr>
              <a:tblGrid>
                <a:gridCol w="2278144">
                  <a:extLst>
                    <a:ext uri="{9D8B030D-6E8A-4147-A177-3AD203B41FA5}">
                      <a16:colId xmlns:a16="http://schemas.microsoft.com/office/drawing/2014/main" val="20000"/>
                    </a:ext>
                  </a:extLst>
                </a:gridCol>
                <a:gridCol w="3436856">
                  <a:extLst>
                    <a:ext uri="{9D8B030D-6E8A-4147-A177-3AD203B41FA5}">
                      <a16:colId xmlns:a16="http://schemas.microsoft.com/office/drawing/2014/main" val="20001"/>
                    </a:ext>
                  </a:extLst>
                </a:gridCol>
              </a:tblGrid>
              <a:tr h="640080">
                <a:tc>
                  <a:txBody>
                    <a:bodyPr/>
                    <a:lstStyle/>
                    <a:p>
                      <a:r>
                        <a:rPr lang="en-US" sz="2000" dirty="0">
                          <a:effectLst/>
                        </a:rPr>
                        <a:t>Quarter</a:t>
                      </a:r>
                      <a:endParaRPr lang="en-US" sz="2000" dirty="0">
                        <a:effectLst/>
                        <a:latin typeface="Calibri"/>
                      </a:endParaRPr>
                    </a:p>
                  </a:txBody>
                  <a:tcPr marL="68580" marR="68580" marT="0" marB="0"/>
                </a:tc>
                <a:tc>
                  <a:txBody>
                    <a:bodyPr/>
                    <a:lstStyle/>
                    <a:p>
                      <a:r>
                        <a:rPr lang="en-US" sz="2000" dirty="0">
                          <a:effectLst/>
                        </a:rPr>
                        <a:t>Profits</a:t>
                      </a:r>
                      <a:endParaRPr lang="en-US" sz="2000" dirty="0">
                        <a:effectLst/>
                        <a:latin typeface="Calibri"/>
                      </a:endParaRPr>
                    </a:p>
                  </a:txBody>
                  <a:tcPr marL="68580" marR="68580" marT="0" marB="0"/>
                </a:tc>
                <a:extLst>
                  <a:ext uri="{0D108BD9-81ED-4DB2-BD59-A6C34878D82A}">
                    <a16:rowId xmlns:a16="http://schemas.microsoft.com/office/drawing/2014/main" val="10000"/>
                  </a:ext>
                </a:extLst>
              </a:tr>
              <a:tr h="640080">
                <a:tc>
                  <a:txBody>
                    <a:bodyPr/>
                    <a:lstStyle/>
                    <a:p>
                      <a:r>
                        <a:rPr lang="en-US" sz="2000">
                          <a:effectLst/>
                        </a:rPr>
                        <a:t>1</a:t>
                      </a:r>
                      <a:r>
                        <a:rPr lang="en-US" sz="2000" baseline="30000">
                          <a:effectLst/>
                        </a:rPr>
                        <a:t>st</a:t>
                      </a:r>
                      <a:endParaRPr lang="en-US" sz="2000">
                        <a:effectLst/>
                        <a:latin typeface="Calibri"/>
                      </a:endParaRPr>
                    </a:p>
                  </a:txBody>
                  <a:tcPr marL="68580" marR="68580" marT="0" marB="0"/>
                </a:tc>
                <a:tc>
                  <a:txBody>
                    <a:bodyPr/>
                    <a:lstStyle/>
                    <a:p>
                      <a:r>
                        <a:rPr lang="en-US" sz="2000" dirty="0">
                          <a:effectLst/>
                        </a:rPr>
                        <a:t>$450,000</a:t>
                      </a:r>
                      <a:endParaRPr lang="en-US" sz="2000" dirty="0">
                        <a:effectLst/>
                        <a:latin typeface="Calibri"/>
                      </a:endParaRPr>
                    </a:p>
                  </a:txBody>
                  <a:tcPr marL="68580" marR="68580" marT="0" marB="0"/>
                </a:tc>
                <a:extLst>
                  <a:ext uri="{0D108BD9-81ED-4DB2-BD59-A6C34878D82A}">
                    <a16:rowId xmlns:a16="http://schemas.microsoft.com/office/drawing/2014/main" val="10001"/>
                  </a:ext>
                </a:extLst>
              </a:tr>
              <a:tr h="640080">
                <a:tc>
                  <a:txBody>
                    <a:bodyPr/>
                    <a:lstStyle/>
                    <a:p>
                      <a:r>
                        <a:rPr lang="en-US" sz="2000">
                          <a:effectLst/>
                        </a:rPr>
                        <a:t>2</a:t>
                      </a:r>
                      <a:r>
                        <a:rPr lang="en-US" sz="2000" baseline="30000">
                          <a:effectLst/>
                        </a:rPr>
                        <a:t>nd</a:t>
                      </a:r>
                      <a:endParaRPr lang="en-US" sz="2000">
                        <a:effectLst/>
                        <a:latin typeface="Calibri"/>
                      </a:endParaRPr>
                    </a:p>
                  </a:txBody>
                  <a:tcPr marL="68580" marR="68580" marT="0" marB="0"/>
                </a:tc>
                <a:tc>
                  <a:txBody>
                    <a:bodyPr/>
                    <a:lstStyle/>
                    <a:p>
                      <a:r>
                        <a:rPr lang="en-US" sz="2000" dirty="0">
                          <a:effectLst/>
                        </a:rPr>
                        <a:t>$345,000</a:t>
                      </a:r>
                      <a:endParaRPr lang="en-US" sz="2000" dirty="0">
                        <a:effectLst/>
                        <a:latin typeface="Calibri"/>
                      </a:endParaRPr>
                    </a:p>
                  </a:txBody>
                  <a:tcPr marL="68580" marR="68580" marT="0" marB="0"/>
                </a:tc>
                <a:extLst>
                  <a:ext uri="{0D108BD9-81ED-4DB2-BD59-A6C34878D82A}">
                    <a16:rowId xmlns:a16="http://schemas.microsoft.com/office/drawing/2014/main" val="10002"/>
                  </a:ext>
                </a:extLst>
              </a:tr>
              <a:tr h="640080">
                <a:tc>
                  <a:txBody>
                    <a:bodyPr/>
                    <a:lstStyle/>
                    <a:p>
                      <a:r>
                        <a:rPr lang="en-US" sz="2000">
                          <a:effectLst/>
                        </a:rPr>
                        <a:t>3</a:t>
                      </a:r>
                      <a:r>
                        <a:rPr lang="en-US" sz="2000" baseline="30000">
                          <a:effectLst/>
                        </a:rPr>
                        <a:t>rd</a:t>
                      </a:r>
                      <a:endParaRPr lang="en-US" sz="2000">
                        <a:effectLst/>
                        <a:latin typeface="Calibri"/>
                      </a:endParaRPr>
                    </a:p>
                  </a:txBody>
                  <a:tcPr marL="68580" marR="68580" marT="0" marB="0"/>
                </a:tc>
                <a:tc>
                  <a:txBody>
                    <a:bodyPr/>
                    <a:lstStyle/>
                    <a:p>
                      <a:r>
                        <a:rPr lang="en-US" sz="2000" dirty="0">
                          <a:effectLst/>
                        </a:rPr>
                        <a:t>$620,000</a:t>
                      </a:r>
                      <a:endParaRPr lang="en-US" sz="2000" dirty="0">
                        <a:effectLst/>
                        <a:latin typeface="Calibri"/>
                      </a:endParaRPr>
                    </a:p>
                  </a:txBody>
                  <a:tcPr marL="68580" marR="68580" marT="0" marB="0"/>
                </a:tc>
                <a:extLst>
                  <a:ext uri="{0D108BD9-81ED-4DB2-BD59-A6C34878D82A}">
                    <a16:rowId xmlns:a16="http://schemas.microsoft.com/office/drawing/2014/main" val="10003"/>
                  </a:ext>
                </a:extLst>
              </a:tr>
              <a:tr h="640080">
                <a:tc>
                  <a:txBody>
                    <a:bodyPr/>
                    <a:lstStyle/>
                    <a:p>
                      <a:r>
                        <a:rPr lang="en-US" sz="2000">
                          <a:effectLst/>
                        </a:rPr>
                        <a:t>4</a:t>
                      </a:r>
                      <a:r>
                        <a:rPr lang="en-US" sz="2000" baseline="30000">
                          <a:effectLst/>
                        </a:rPr>
                        <a:t>th</a:t>
                      </a:r>
                      <a:endParaRPr lang="en-US" sz="2000">
                        <a:effectLst/>
                        <a:latin typeface="Calibri"/>
                      </a:endParaRPr>
                    </a:p>
                  </a:txBody>
                  <a:tcPr marL="68580" marR="68580" marT="0" marB="0"/>
                </a:tc>
                <a:tc>
                  <a:txBody>
                    <a:bodyPr/>
                    <a:lstStyle/>
                    <a:p>
                      <a:r>
                        <a:rPr lang="en-US" sz="2000" dirty="0">
                          <a:effectLst/>
                        </a:rPr>
                        <a:t>$515,000</a:t>
                      </a:r>
                      <a:endParaRPr lang="en-US" sz="2000" dirty="0">
                        <a:effectLst/>
                        <a:latin typeface="Calibri"/>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60179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2</a:t>
            </a:r>
          </a:p>
        </p:txBody>
      </p:sp>
      <p:sp>
        <p:nvSpPr>
          <p:cNvPr id="3" name="Content Placeholder 2"/>
          <p:cNvSpPr>
            <a:spLocks noGrp="1"/>
          </p:cNvSpPr>
          <p:nvPr>
            <p:ph sz="quarter" idx="1"/>
          </p:nvPr>
        </p:nvSpPr>
        <p:spPr>
          <a:xfrm>
            <a:off x="301752" y="1295400"/>
            <a:ext cx="8503920" cy="4803648"/>
          </a:xfrm>
        </p:spPr>
        <p:txBody>
          <a:bodyPr/>
          <a:lstStyle/>
          <a:p>
            <a:r>
              <a:rPr lang="en-US" dirty="0"/>
              <a:t>Make a line graph</a:t>
            </a:r>
          </a:p>
        </p:txBody>
      </p:sp>
      <p:pic>
        <p:nvPicPr>
          <p:cNvPr id="4099" name="Chart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513" y="1905000"/>
            <a:ext cx="746760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884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sz="quarter" idx="1"/>
          </p:nvPr>
        </p:nvSpPr>
        <p:spPr/>
        <p:txBody>
          <a:bodyPr/>
          <a:lstStyle/>
          <a:p>
            <a:r>
              <a:rPr lang="en-US" sz="2000" dirty="0"/>
              <a:t>Make a double line graph of data below:</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44407435"/>
              </p:ext>
            </p:extLst>
          </p:nvPr>
        </p:nvGraphicFramePr>
        <p:xfrm>
          <a:off x="762000" y="2286001"/>
          <a:ext cx="7162799" cy="3733799"/>
        </p:xfrm>
        <a:graphic>
          <a:graphicData uri="http://schemas.openxmlformats.org/drawingml/2006/table">
            <a:tbl>
              <a:tblPr firstRow="1" firstCol="1" bandRow="1">
                <a:tableStyleId>{5C22544A-7EE6-4342-B048-85BDC9FD1C3A}</a:tableStyleId>
              </a:tblPr>
              <a:tblGrid>
                <a:gridCol w="2253715">
                  <a:extLst>
                    <a:ext uri="{9D8B030D-6E8A-4147-A177-3AD203B41FA5}">
                      <a16:colId xmlns:a16="http://schemas.microsoft.com/office/drawing/2014/main" val="20000"/>
                    </a:ext>
                  </a:extLst>
                </a:gridCol>
                <a:gridCol w="2454542">
                  <a:extLst>
                    <a:ext uri="{9D8B030D-6E8A-4147-A177-3AD203B41FA5}">
                      <a16:colId xmlns:a16="http://schemas.microsoft.com/office/drawing/2014/main" val="20001"/>
                    </a:ext>
                  </a:extLst>
                </a:gridCol>
                <a:gridCol w="2454542">
                  <a:extLst>
                    <a:ext uri="{9D8B030D-6E8A-4147-A177-3AD203B41FA5}">
                      <a16:colId xmlns:a16="http://schemas.microsoft.com/office/drawing/2014/main" val="20002"/>
                    </a:ext>
                  </a:extLst>
                </a:gridCol>
              </a:tblGrid>
              <a:tr h="589547">
                <a:tc>
                  <a:txBody>
                    <a:bodyPr/>
                    <a:lstStyle/>
                    <a:p>
                      <a:r>
                        <a:rPr lang="en-US" sz="2000" dirty="0">
                          <a:effectLst/>
                        </a:rPr>
                        <a:t>Year </a:t>
                      </a:r>
                      <a:endParaRPr lang="en-US" sz="2000" dirty="0">
                        <a:effectLst/>
                        <a:latin typeface="Calibri"/>
                      </a:endParaRPr>
                    </a:p>
                  </a:txBody>
                  <a:tcPr marL="68580" marR="68580" marT="0" marB="0"/>
                </a:tc>
                <a:tc>
                  <a:txBody>
                    <a:bodyPr/>
                    <a:lstStyle/>
                    <a:p>
                      <a:r>
                        <a:rPr lang="en-US" sz="2000" dirty="0">
                          <a:effectLst/>
                        </a:rPr>
                        <a:t>Blacksburg</a:t>
                      </a:r>
                      <a:endParaRPr lang="en-US" sz="2000" dirty="0">
                        <a:effectLst/>
                        <a:latin typeface="Calibri"/>
                      </a:endParaRPr>
                    </a:p>
                  </a:txBody>
                  <a:tcPr marL="68580" marR="68580" marT="0" marB="0"/>
                </a:tc>
                <a:tc>
                  <a:txBody>
                    <a:bodyPr/>
                    <a:lstStyle/>
                    <a:p>
                      <a:r>
                        <a:rPr lang="en-US" sz="2000">
                          <a:effectLst/>
                        </a:rPr>
                        <a:t>Christiansburg</a:t>
                      </a:r>
                      <a:endParaRPr lang="en-US" sz="2000">
                        <a:effectLst/>
                        <a:latin typeface="Calibri"/>
                      </a:endParaRPr>
                    </a:p>
                  </a:txBody>
                  <a:tcPr marL="68580" marR="68580" marT="0" marB="0"/>
                </a:tc>
                <a:extLst>
                  <a:ext uri="{0D108BD9-81ED-4DB2-BD59-A6C34878D82A}">
                    <a16:rowId xmlns:a16="http://schemas.microsoft.com/office/drawing/2014/main" val="10000"/>
                  </a:ext>
                </a:extLst>
              </a:tr>
              <a:tr h="786063">
                <a:tc>
                  <a:txBody>
                    <a:bodyPr/>
                    <a:lstStyle/>
                    <a:p>
                      <a:r>
                        <a:rPr lang="en-US" sz="2000">
                          <a:effectLst/>
                        </a:rPr>
                        <a:t>1970</a:t>
                      </a:r>
                      <a:endParaRPr lang="en-US" sz="2000">
                        <a:effectLst/>
                        <a:latin typeface="Calibri"/>
                      </a:endParaRPr>
                    </a:p>
                  </a:txBody>
                  <a:tcPr marL="68580" marR="68580" marT="0" marB="0"/>
                </a:tc>
                <a:tc>
                  <a:txBody>
                    <a:bodyPr/>
                    <a:lstStyle/>
                    <a:p>
                      <a:r>
                        <a:rPr lang="en-US" sz="2000" dirty="0">
                          <a:effectLst/>
                        </a:rPr>
                        <a:t>10,000</a:t>
                      </a:r>
                      <a:endParaRPr lang="en-US" sz="2000" dirty="0">
                        <a:effectLst/>
                        <a:latin typeface="Calibri"/>
                      </a:endParaRPr>
                    </a:p>
                  </a:txBody>
                  <a:tcPr marL="68580" marR="68580" marT="0" marB="0"/>
                </a:tc>
                <a:tc>
                  <a:txBody>
                    <a:bodyPr/>
                    <a:lstStyle/>
                    <a:p>
                      <a:r>
                        <a:rPr lang="en-US" sz="2000">
                          <a:effectLst/>
                        </a:rPr>
                        <a:t>13,000</a:t>
                      </a:r>
                      <a:endParaRPr lang="en-US" sz="2000">
                        <a:effectLst/>
                        <a:latin typeface="Calibri"/>
                      </a:endParaRPr>
                    </a:p>
                  </a:txBody>
                  <a:tcPr marL="68580" marR="68580" marT="0" marB="0"/>
                </a:tc>
                <a:extLst>
                  <a:ext uri="{0D108BD9-81ED-4DB2-BD59-A6C34878D82A}">
                    <a16:rowId xmlns:a16="http://schemas.microsoft.com/office/drawing/2014/main" val="10001"/>
                  </a:ext>
                </a:extLst>
              </a:tr>
              <a:tr h="786063">
                <a:tc>
                  <a:txBody>
                    <a:bodyPr/>
                    <a:lstStyle/>
                    <a:p>
                      <a:r>
                        <a:rPr lang="en-US" sz="2000">
                          <a:effectLst/>
                        </a:rPr>
                        <a:t>1980</a:t>
                      </a:r>
                      <a:endParaRPr lang="en-US" sz="2000">
                        <a:effectLst/>
                        <a:latin typeface="Calibri"/>
                      </a:endParaRPr>
                    </a:p>
                  </a:txBody>
                  <a:tcPr marL="68580" marR="68580" marT="0" marB="0"/>
                </a:tc>
                <a:tc>
                  <a:txBody>
                    <a:bodyPr/>
                    <a:lstStyle/>
                    <a:p>
                      <a:r>
                        <a:rPr lang="en-US" sz="2000" dirty="0">
                          <a:effectLst/>
                        </a:rPr>
                        <a:t>21,000</a:t>
                      </a:r>
                      <a:endParaRPr lang="en-US" sz="2000" dirty="0">
                        <a:effectLst/>
                        <a:latin typeface="Calibri"/>
                      </a:endParaRPr>
                    </a:p>
                  </a:txBody>
                  <a:tcPr marL="68580" marR="68580" marT="0" marB="0"/>
                </a:tc>
                <a:tc>
                  <a:txBody>
                    <a:bodyPr/>
                    <a:lstStyle/>
                    <a:p>
                      <a:r>
                        <a:rPr lang="en-US" sz="2000" dirty="0">
                          <a:effectLst/>
                        </a:rPr>
                        <a:t>14,000</a:t>
                      </a:r>
                      <a:endParaRPr lang="en-US" sz="2000" dirty="0">
                        <a:effectLst/>
                        <a:latin typeface="Calibri"/>
                      </a:endParaRPr>
                    </a:p>
                  </a:txBody>
                  <a:tcPr marL="68580" marR="68580" marT="0" marB="0"/>
                </a:tc>
                <a:extLst>
                  <a:ext uri="{0D108BD9-81ED-4DB2-BD59-A6C34878D82A}">
                    <a16:rowId xmlns:a16="http://schemas.microsoft.com/office/drawing/2014/main" val="10002"/>
                  </a:ext>
                </a:extLst>
              </a:tr>
              <a:tr h="786063">
                <a:tc>
                  <a:txBody>
                    <a:bodyPr/>
                    <a:lstStyle/>
                    <a:p>
                      <a:r>
                        <a:rPr lang="en-US" sz="2000">
                          <a:effectLst/>
                        </a:rPr>
                        <a:t>1990</a:t>
                      </a:r>
                      <a:endParaRPr lang="en-US" sz="2000">
                        <a:effectLst/>
                        <a:latin typeface="Calibri"/>
                      </a:endParaRPr>
                    </a:p>
                  </a:txBody>
                  <a:tcPr marL="68580" marR="68580" marT="0" marB="0"/>
                </a:tc>
                <a:tc>
                  <a:txBody>
                    <a:bodyPr/>
                    <a:lstStyle/>
                    <a:p>
                      <a:r>
                        <a:rPr lang="en-US" sz="2000">
                          <a:effectLst/>
                        </a:rPr>
                        <a:t>30,000</a:t>
                      </a:r>
                      <a:endParaRPr lang="en-US" sz="2000">
                        <a:effectLst/>
                        <a:latin typeface="Calibri"/>
                      </a:endParaRPr>
                    </a:p>
                  </a:txBody>
                  <a:tcPr marL="68580" marR="68580" marT="0" marB="0"/>
                </a:tc>
                <a:tc>
                  <a:txBody>
                    <a:bodyPr/>
                    <a:lstStyle/>
                    <a:p>
                      <a:r>
                        <a:rPr lang="en-US" sz="2000" dirty="0">
                          <a:effectLst/>
                        </a:rPr>
                        <a:t>14,000</a:t>
                      </a:r>
                      <a:endParaRPr lang="en-US" sz="2000" dirty="0">
                        <a:effectLst/>
                        <a:latin typeface="Calibri"/>
                      </a:endParaRPr>
                    </a:p>
                  </a:txBody>
                  <a:tcPr marL="68580" marR="68580" marT="0" marB="0"/>
                </a:tc>
                <a:extLst>
                  <a:ext uri="{0D108BD9-81ED-4DB2-BD59-A6C34878D82A}">
                    <a16:rowId xmlns:a16="http://schemas.microsoft.com/office/drawing/2014/main" val="10003"/>
                  </a:ext>
                </a:extLst>
              </a:tr>
              <a:tr h="786063">
                <a:tc>
                  <a:txBody>
                    <a:bodyPr/>
                    <a:lstStyle/>
                    <a:p>
                      <a:r>
                        <a:rPr lang="en-US" sz="2000">
                          <a:effectLst/>
                        </a:rPr>
                        <a:t>2000</a:t>
                      </a:r>
                      <a:endParaRPr lang="en-US" sz="2000">
                        <a:effectLst/>
                        <a:latin typeface="Calibri"/>
                      </a:endParaRPr>
                    </a:p>
                  </a:txBody>
                  <a:tcPr marL="68580" marR="68580" marT="0" marB="0"/>
                </a:tc>
                <a:tc>
                  <a:txBody>
                    <a:bodyPr/>
                    <a:lstStyle/>
                    <a:p>
                      <a:r>
                        <a:rPr lang="en-US" sz="2000">
                          <a:effectLst/>
                        </a:rPr>
                        <a:t>38,000</a:t>
                      </a:r>
                      <a:endParaRPr lang="en-US" sz="2000">
                        <a:effectLst/>
                        <a:latin typeface="Calibri"/>
                      </a:endParaRPr>
                    </a:p>
                  </a:txBody>
                  <a:tcPr marL="68580" marR="68580" marT="0" marB="0"/>
                </a:tc>
                <a:tc>
                  <a:txBody>
                    <a:bodyPr/>
                    <a:lstStyle/>
                    <a:p>
                      <a:r>
                        <a:rPr lang="en-US" sz="2000" dirty="0">
                          <a:effectLst/>
                        </a:rPr>
                        <a:t>16,000</a:t>
                      </a:r>
                      <a:endParaRPr lang="en-US" sz="2000" dirty="0">
                        <a:effectLst/>
                        <a:latin typeface="Calibri"/>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75132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3</a:t>
            </a:r>
          </a:p>
        </p:txBody>
      </p:sp>
      <p:sp>
        <p:nvSpPr>
          <p:cNvPr id="3" name="Content Placeholder 2"/>
          <p:cNvSpPr>
            <a:spLocks noGrp="1"/>
          </p:cNvSpPr>
          <p:nvPr>
            <p:ph sz="quarter" idx="1"/>
          </p:nvPr>
        </p:nvSpPr>
        <p:spPr/>
        <p:txBody>
          <a:bodyPr>
            <a:normAutofit/>
          </a:bodyPr>
          <a:lstStyle/>
          <a:p>
            <a:r>
              <a:rPr lang="en-US" sz="1800" dirty="0"/>
              <a:t>Make a double line graph</a:t>
            </a:r>
          </a:p>
          <a:p>
            <a:pPr marL="0" indent="0">
              <a:buNone/>
            </a:pPr>
            <a:endParaRPr lang="en-US" sz="1800" dirty="0"/>
          </a:p>
        </p:txBody>
      </p:sp>
      <p:pic>
        <p:nvPicPr>
          <p:cNvPr id="4" name="Chart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905000"/>
            <a:ext cx="7391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341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Untitle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0"/>
            <a:ext cx="8839200" cy="3889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6" name="Text Box 5"/>
          <p:cNvSpPr txBox="1">
            <a:spLocks noChangeArrowheads="1"/>
          </p:cNvSpPr>
          <p:nvPr/>
        </p:nvSpPr>
        <p:spPr bwMode="auto">
          <a:xfrm>
            <a:off x="1295400" y="1966913"/>
            <a:ext cx="5843587" cy="13234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4000" b="0" i="0" u="none" strike="noStrike" kern="1200" cap="none" spc="0" normalizeH="0" baseline="0" noProof="0" dirty="0">
                <a:ln>
                  <a:noFill/>
                </a:ln>
                <a:solidFill>
                  <a:srgbClr val="0451A4"/>
                </a:solidFill>
                <a:effectLst/>
                <a:uLnTx/>
                <a:uFillTx/>
                <a:latin typeface="Arial" pitchFamily="34" charset="0"/>
                <a:ea typeface="宋体" pitchFamily="2" charset="-122"/>
                <a:cs typeface="+mn-cs"/>
              </a:rPr>
              <a:t>Bar Graphs and Circle Graphs</a:t>
            </a:r>
          </a:p>
        </p:txBody>
      </p:sp>
      <p:sp>
        <p:nvSpPr>
          <p:cNvPr id="2" name="SMARTInkAnnotation459"/>
          <p:cNvSpPr/>
          <p:nvPr/>
        </p:nvSpPr>
        <p:spPr>
          <a:xfrm>
            <a:off x="5162550" y="5648325"/>
            <a:ext cx="9526" cy="9526"/>
          </a:xfrm>
          <a:custGeom>
            <a:avLst/>
            <a:gdLst/>
            <a:ahLst/>
            <a:cxnLst/>
            <a:rect l="0" t="0" r="0" b="0"/>
            <a:pathLst>
              <a:path w="9526" h="9526">
                <a:moveTo>
                  <a:pt x="0" y="9525"/>
                </a:moveTo>
                <a:lnTo>
                  <a:pt x="9525"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2133303"/>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21</TotalTime>
  <Words>980</Words>
  <Application>Microsoft Office PowerPoint</Application>
  <PresentationFormat>On-screen Show (4:3)</PresentationFormat>
  <Paragraphs>167</Paragraphs>
  <Slides>22</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22</vt:i4>
      </vt:variant>
    </vt:vector>
  </HeadingPairs>
  <TitlesOfParts>
    <vt:vector size="33" baseType="lpstr">
      <vt:lpstr>等线</vt:lpstr>
      <vt:lpstr>宋体</vt:lpstr>
      <vt:lpstr>Arial</vt:lpstr>
      <vt:lpstr>Calibri</vt:lpstr>
      <vt:lpstr>Cambria Math</vt:lpstr>
      <vt:lpstr>Georgia</vt:lpstr>
      <vt:lpstr>Times New Roman</vt:lpstr>
      <vt:lpstr>Wingdings</vt:lpstr>
      <vt:lpstr>Wingdings 2</vt:lpstr>
      <vt:lpstr>Civic</vt:lpstr>
      <vt:lpstr>McKBAlgP8</vt:lpstr>
      <vt:lpstr>Section 3.3 Line Graphs</vt:lpstr>
      <vt:lpstr>Line Graph</vt:lpstr>
      <vt:lpstr>Example 1</vt:lpstr>
      <vt:lpstr>Solution to Example 1</vt:lpstr>
      <vt:lpstr>Example 2</vt:lpstr>
      <vt:lpstr>Solution to Example 2</vt:lpstr>
      <vt:lpstr>Example 3</vt:lpstr>
      <vt:lpstr>Solution to Example 3</vt:lpstr>
      <vt:lpstr>PowerPoint Presentation</vt:lpstr>
      <vt:lpstr>Bar Graphs and Circle Graphs</vt:lpstr>
      <vt:lpstr>Bar Graphs and Circle Graphs </vt:lpstr>
      <vt:lpstr>Example 1 – Bar Graph</vt:lpstr>
      <vt:lpstr>Bar Graphs</vt:lpstr>
      <vt:lpstr>Bar Graphs and Pareto Charts</vt:lpstr>
      <vt:lpstr>Practice Problem 1: Draw a Bar Graph and a Pareto Chart </vt:lpstr>
      <vt:lpstr>Practice Problem 1: Draw a Bar Graph and a Pareto Chart </vt:lpstr>
      <vt:lpstr>Circle Graph or Pie Chart</vt:lpstr>
      <vt:lpstr>Example 2: Pie Chart</vt:lpstr>
      <vt:lpstr>PowerPoint Presentation</vt:lpstr>
      <vt:lpstr>PowerPoint Presentation</vt:lpstr>
      <vt:lpstr>PowerPoint Presentation</vt:lpstr>
      <vt:lpstr>PowerPoint Presentation</vt:lpstr>
    </vt:vector>
  </TitlesOfParts>
  <Company>Radford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3.3 Line Graphs</dc:title>
  <dc:creator>Case, William</dc:creator>
  <cp:lastModifiedBy>Sorensen, Erik</cp:lastModifiedBy>
  <cp:revision>4</cp:revision>
  <dcterms:created xsi:type="dcterms:W3CDTF">2015-05-12T12:53:20Z</dcterms:created>
  <dcterms:modified xsi:type="dcterms:W3CDTF">2020-05-18T16:27:07Z</dcterms:modified>
</cp:coreProperties>
</file>